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70" r:id="rId5"/>
    <p:sldId id="269" r:id="rId6"/>
    <p:sldId id="258" r:id="rId7"/>
    <p:sldId id="260" r:id="rId8"/>
    <p:sldId id="261" r:id="rId9"/>
    <p:sldId id="263" r:id="rId10"/>
    <p:sldId id="264" r:id="rId11"/>
    <p:sldId id="266" r:id="rId12"/>
    <p:sldId id="271" r:id="rId13"/>
    <p:sldId id="262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0" autoAdjust="0"/>
    <p:restoredTop sz="94660"/>
  </p:normalViewPr>
  <p:slideViewPr>
    <p:cSldViewPr>
      <p:cViewPr>
        <p:scale>
          <a:sx n="100" d="100"/>
          <a:sy n="100" d="100"/>
        </p:scale>
        <p:origin x="-882" y="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\Home\omandlate\My%20Documents\Temp\DeficeComercialMundial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Z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069675800235027E-2"/>
          <c:y val="4.7525471777758996E-2"/>
          <c:w val="0.8991477850982913"/>
          <c:h val="0.89612154249950038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pPr>
              <a:solidFill>
                <a:sysClr val="windowText" lastClr="000000">
                  <a:lumMod val="65000"/>
                  <a:lumOff val="35000"/>
                </a:sysClr>
              </a:solidFill>
            </c:spPr>
          </c:marker>
          <c:dLbls>
            <c:dLbl>
              <c:idx val="2"/>
              <c:layout>
                <c:manualLayout>
                  <c:x val="-1.1337868480725665E-2"/>
                  <c:y val="2.5641025641025883E-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F7A-484A-8DEF-227E3B22E60C}"/>
                </c:ext>
              </c:extLst>
            </c:dLbl>
            <c:dLbl>
              <c:idx val="4"/>
              <c:layout>
                <c:manualLayout>
                  <c:x val="-3.8548752834467119E-2"/>
                  <c:y val="7.0512820512820512E-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F7A-484A-8DEF-227E3B22E60C}"/>
                </c:ext>
              </c:extLst>
            </c:dLbl>
            <c:dLbl>
              <c:idx val="5"/>
              <c:layout>
                <c:manualLayout>
                  <c:x val="-8.739655061184097E-2"/>
                  <c:y val="-9.0131239040083092E-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F7A-484A-8DEF-227E3B22E60C}"/>
                </c:ext>
              </c:extLst>
            </c:dLbl>
            <c:dLbl>
              <c:idx val="6"/>
              <c:layout>
                <c:manualLayout>
                  <c:x val="-4.5351473922902964E-3"/>
                  <c:y val="2.5641025641025883E-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F7A-484A-8DEF-227E3B22E60C}"/>
                </c:ext>
              </c:extLst>
            </c:dLbl>
            <c:dLbl>
              <c:idx val="8"/>
              <c:layout>
                <c:manualLayout>
                  <c:x val="0"/>
                  <c:y val="-7.6923076923076927E-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F7A-484A-8DEF-227E3B22E6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900">
                    <a:latin typeface="Arial Narrow" pitchFamily="34" charset="0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strRef>
              <c:f>Data!$A$833:$A$841</c:f>
              <c:strCache>
                <c:ptCount val="9"/>
                <c:pt idx="0">
                  <c:v>Moçambique</c:v>
                </c:pt>
                <c:pt idx="1">
                  <c:v> Rendimento baixo</c:v>
                </c:pt>
                <c:pt idx="2">
                  <c:v>Altamente individados</c:v>
                </c:pt>
                <c:pt idx="3">
                  <c:v>Menos desenvolvidos</c:v>
                </c:pt>
                <c:pt idx="4">
                  <c:v>Rendimento médio baixo</c:v>
                </c:pt>
                <c:pt idx="5">
                  <c:v>África Subsahariana</c:v>
                </c:pt>
                <c:pt idx="6">
                  <c:v>Alto rendimento</c:v>
                </c:pt>
                <c:pt idx="7">
                  <c:v>Rendimento médio</c:v>
                </c:pt>
                <c:pt idx="8">
                  <c:v>Rendimento médio alto</c:v>
                </c:pt>
              </c:strCache>
            </c:strRef>
          </c:xVal>
          <c:yVal>
            <c:numRef>
              <c:f>Data!$AL$833:$AL$841</c:f>
              <c:numCache>
                <c:formatCode>#,##0</c:formatCode>
                <c:ptCount val="9"/>
                <c:pt idx="0">
                  <c:v>-23.029921245225527</c:v>
                </c:pt>
                <c:pt idx="1">
                  <c:v>-12.18971319450598</c:v>
                </c:pt>
                <c:pt idx="2">
                  <c:v>-8.666010584184674</c:v>
                </c:pt>
                <c:pt idx="3">
                  <c:v>-7.572170441484948</c:v>
                </c:pt>
                <c:pt idx="4">
                  <c:v>-1.2365986821057742</c:v>
                </c:pt>
                <c:pt idx="5">
                  <c:v>1.7506668536583481E-3</c:v>
                </c:pt>
                <c:pt idx="6">
                  <c:v>0.42697044706886517</c:v>
                </c:pt>
                <c:pt idx="7">
                  <c:v>1.6903428873690403</c:v>
                </c:pt>
                <c:pt idx="8">
                  <c:v>2.5147324231399377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3F7A-484A-8DEF-227E3B22E6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1204480"/>
        <c:axId val="170201088"/>
      </c:scatterChart>
      <c:valAx>
        <c:axId val="161204480"/>
        <c:scaling>
          <c:orientation val="minMax"/>
        </c:scaling>
        <c:delete val="0"/>
        <c:axPos val="b"/>
        <c:majorTickMark val="none"/>
        <c:minorTickMark val="none"/>
        <c:tickLblPos val="none"/>
        <c:txPr>
          <a:bodyPr/>
          <a:lstStyle/>
          <a:p>
            <a:pPr>
              <a:defRPr lang="en-US"/>
            </a:pPr>
            <a:endParaRPr lang="en-US"/>
          </a:p>
        </c:txPr>
        <c:crossAx val="170201088"/>
        <c:crosses val="autoZero"/>
        <c:crossBetween val="midCat"/>
      </c:valAx>
      <c:valAx>
        <c:axId val="170201088"/>
        <c:scaling>
          <c:orientation val="minMax"/>
          <c:max val="10"/>
          <c:min val="-25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lang="en-US">
                <a:latin typeface="Arial Narrow" pitchFamily="34" charset="0"/>
              </a:defRPr>
            </a:pPr>
            <a:endParaRPr lang="en-US"/>
          </a:p>
        </c:txPr>
        <c:crossAx val="161204480"/>
        <c:crossesAt val="0"/>
        <c:crossBetween val="midCat"/>
        <c:majorUnit val="5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C3E1-7CDE-480A-895B-FA8DBB893DB2}" type="datetimeFigureOut">
              <a:rPr lang="en-US" smtClean="0"/>
              <a:pPr/>
              <a:t>10/11/2017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1510-6C56-49E4-8E6C-EF2A8CCBDFF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C3E1-7CDE-480A-895B-FA8DBB893DB2}" type="datetimeFigureOut">
              <a:rPr lang="en-US" smtClean="0"/>
              <a:pPr/>
              <a:t>10/11/2017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1510-6C56-49E4-8E6C-EF2A8CCBDFF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C3E1-7CDE-480A-895B-FA8DBB893DB2}" type="datetimeFigureOut">
              <a:rPr lang="en-US" smtClean="0"/>
              <a:pPr/>
              <a:t>10/11/2017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1510-6C56-49E4-8E6C-EF2A8CCBDFF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C3E1-7CDE-480A-895B-FA8DBB893DB2}" type="datetimeFigureOut">
              <a:rPr lang="en-US" smtClean="0"/>
              <a:pPr/>
              <a:t>10/11/2017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1510-6C56-49E4-8E6C-EF2A8CCBDFF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C3E1-7CDE-480A-895B-FA8DBB893DB2}" type="datetimeFigureOut">
              <a:rPr lang="en-US" smtClean="0"/>
              <a:pPr/>
              <a:t>10/11/2017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1510-6C56-49E4-8E6C-EF2A8CCBDFF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C3E1-7CDE-480A-895B-FA8DBB893DB2}" type="datetimeFigureOut">
              <a:rPr lang="en-US" smtClean="0"/>
              <a:pPr/>
              <a:t>10/11/2017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1510-6C56-49E4-8E6C-EF2A8CCBDFF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C3E1-7CDE-480A-895B-FA8DBB893DB2}" type="datetimeFigureOut">
              <a:rPr lang="en-US" smtClean="0"/>
              <a:pPr/>
              <a:t>10/11/2017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1510-6C56-49E4-8E6C-EF2A8CCBDFF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C3E1-7CDE-480A-895B-FA8DBB893DB2}" type="datetimeFigureOut">
              <a:rPr lang="en-US" smtClean="0"/>
              <a:pPr/>
              <a:t>10/11/2017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1510-6C56-49E4-8E6C-EF2A8CCBDFF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C3E1-7CDE-480A-895B-FA8DBB893DB2}" type="datetimeFigureOut">
              <a:rPr lang="en-US" smtClean="0"/>
              <a:pPr/>
              <a:t>10/11/2017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1510-6C56-49E4-8E6C-EF2A8CCBDFF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C3E1-7CDE-480A-895B-FA8DBB893DB2}" type="datetimeFigureOut">
              <a:rPr lang="en-US" smtClean="0"/>
              <a:pPr/>
              <a:t>10/11/2017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1510-6C56-49E4-8E6C-EF2A8CCBDFF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C3E1-7CDE-480A-895B-FA8DBB893DB2}" type="datetimeFigureOut">
              <a:rPr lang="en-US" smtClean="0"/>
              <a:pPr/>
              <a:t>10/11/2017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1510-6C56-49E4-8E6C-EF2A8CCBDFF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0C3E1-7CDE-480A-895B-FA8DBB893DB2}" type="datetimeFigureOut">
              <a:rPr lang="en-US" smtClean="0"/>
              <a:pPr/>
              <a:t>10/11/2017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51510-6C56-49E4-8E6C-EF2A8CCBDFF6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27269"/>
          </a:xfrm>
        </p:spPr>
        <p:txBody>
          <a:bodyPr>
            <a:normAutofit/>
          </a:bodyPr>
          <a:lstStyle/>
          <a:p>
            <a:r>
              <a:rPr lang="pt-PT" b="1" dirty="0"/>
              <a:t>Papel do capital internacional na crise económica moçambicana 2016-2017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28" y="4643446"/>
            <a:ext cx="6400800" cy="1752600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Oksana</a:t>
            </a:r>
            <a:r>
              <a:rPr lang="en-US" sz="2400" dirty="0" smtClean="0"/>
              <a:t> </a:t>
            </a:r>
            <a:r>
              <a:rPr lang="en-US" sz="2400" dirty="0" err="1" smtClean="0"/>
              <a:t>Mandlate</a:t>
            </a:r>
            <a:endParaRPr lang="en-US" sz="2400" dirty="0" smtClean="0"/>
          </a:p>
          <a:p>
            <a:r>
              <a:rPr lang="en-US" sz="1500" dirty="0" smtClean="0"/>
              <a:t>Workshop “The Political Economy of the Crisis &amp; Economic Restructuring”</a:t>
            </a:r>
          </a:p>
          <a:p>
            <a:r>
              <a:rPr lang="en-US" sz="1500" dirty="0" smtClean="0"/>
              <a:t>CEA/ISEG-</a:t>
            </a:r>
            <a:r>
              <a:rPr lang="en-US" sz="1500" dirty="0" err="1" smtClean="0"/>
              <a:t>ULisboa</a:t>
            </a:r>
            <a:r>
              <a:rPr lang="en-US" sz="1500" dirty="0" smtClean="0"/>
              <a:t>, October 12,2017</a:t>
            </a:r>
            <a:endParaRPr lang="en-US" sz="1500" dirty="0"/>
          </a:p>
        </p:txBody>
      </p:sp>
      <p:pic>
        <p:nvPicPr>
          <p:cNvPr id="4" name="Picture 1" descr="C:\Documents and Settings\nmassingue\Desktop\iese_logo.jpg">
            <a:extLst>
              <a:ext uri="{FF2B5EF4-FFF2-40B4-BE49-F238E27FC236}">
                <a16:creationId xmlns:a16="http://schemas.microsoft.com/office/drawing/2014/main" xmlns="" id="{BF60D0AA-54F1-4C01-9A10-AB8AB3E1A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185" y="500044"/>
            <a:ext cx="1216807" cy="1226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Padr</a:t>
            </a:r>
            <a:r>
              <a:rPr lang="en-ZA" sz="3200" dirty="0"/>
              <a:t>õ</a:t>
            </a:r>
            <a:r>
              <a:rPr lang="en-US" sz="3200" dirty="0" err="1"/>
              <a:t>es</a:t>
            </a:r>
            <a:r>
              <a:rPr lang="en-US" sz="3200" dirty="0"/>
              <a:t> </a:t>
            </a:r>
            <a:r>
              <a:rPr lang="en-US" sz="3200" dirty="0" err="1"/>
              <a:t>nos</a:t>
            </a:r>
            <a:r>
              <a:rPr lang="en-US" sz="3200" dirty="0"/>
              <a:t> </a:t>
            </a:r>
            <a:r>
              <a:rPr lang="en-US" sz="3200" dirty="0" err="1"/>
              <a:t>fluxos</a:t>
            </a:r>
            <a:r>
              <a:rPr lang="en-US" sz="3200" dirty="0"/>
              <a:t> de capital </a:t>
            </a:r>
            <a:r>
              <a:rPr lang="en-US" sz="3200" dirty="0" err="1"/>
              <a:t>internacional</a:t>
            </a:r>
            <a:r>
              <a:rPr lang="en-US" sz="3200" dirty="0"/>
              <a:t> e a </a:t>
            </a:r>
            <a:r>
              <a:rPr lang="en-US" sz="3200" dirty="0" err="1"/>
              <a:t>porosidade</a:t>
            </a:r>
            <a:r>
              <a:rPr lang="en-US" sz="3200" dirty="0"/>
              <a:t> eco</a:t>
            </a:r>
            <a:r>
              <a:rPr lang="pt-PT" sz="3200" dirty="0"/>
              <a:t>nó</a:t>
            </a:r>
            <a:r>
              <a:rPr lang="en-US" sz="3200" dirty="0"/>
              <a:t>mica(4</a:t>
            </a:r>
            <a:r>
              <a:rPr lang="en-US" sz="3200" dirty="0" smtClean="0"/>
              <a:t>)</a:t>
            </a:r>
            <a:endParaRPr lang="pt-P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4525963"/>
          </a:xfrm>
        </p:spPr>
        <p:txBody>
          <a:bodyPr/>
          <a:lstStyle/>
          <a:p>
            <a:pPr marL="0" lvl="0" indent="0">
              <a:buNone/>
            </a:pPr>
            <a:r>
              <a:rPr lang="en-US" sz="1800" b="1" dirty="0" err="1" smtClean="0">
                <a:solidFill>
                  <a:prstClr val="black"/>
                </a:solidFill>
              </a:rPr>
              <a:t>Evolu</a:t>
            </a:r>
            <a:r>
              <a:rPr lang="pt-PT" sz="1800" b="1" noProof="1">
                <a:solidFill>
                  <a:prstClr val="black"/>
                </a:solidFill>
              </a:rPr>
              <a:t>ção</a:t>
            </a:r>
            <a:r>
              <a:rPr lang="en-US" sz="1800" b="1" dirty="0">
                <a:solidFill>
                  <a:prstClr val="black"/>
                </a:solidFill>
              </a:rPr>
              <a:t> dos </a:t>
            </a:r>
            <a:r>
              <a:rPr lang="en-US" sz="1800" b="1" dirty="0" err="1">
                <a:solidFill>
                  <a:prstClr val="black"/>
                </a:solidFill>
              </a:rPr>
              <a:t>principais</a:t>
            </a:r>
            <a:r>
              <a:rPr lang="en-US" sz="1800" b="1" dirty="0">
                <a:solidFill>
                  <a:prstClr val="black"/>
                </a:solidFill>
              </a:rPr>
              <a:t> </a:t>
            </a:r>
            <a:r>
              <a:rPr lang="en-US" sz="1800" b="1" dirty="0" err="1">
                <a:solidFill>
                  <a:prstClr val="black"/>
                </a:solidFill>
              </a:rPr>
              <a:t>componentes</a:t>
            </a:r>
            <a:r>
              <a:rPr lang="en-US" sz="1800" b="1" dirty="0">
                <a:solidFill>
                  <a:prstClr val="black"/>
                </a:solidFill>
              </a:rPr>
              <a:t> </a:t>
            </a:r>
            <a:endParaRPr lang="en-US" sz="1800" b="1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sz="1600" b="1" dirty="0" smtClean="0">
                <a:solidFill>
                  <a:prstClr val="black"/>
                </a:solidFill>
              </a:rPr>
              <a:t>Sector </a:t>
            </a:r>
            <a:r>
              <a:rPr lang="en-US" sz="1600" b="1" noProof="1" smtClean="0">
                <a:solidFill>
                  <a:prstClr val="black"/>
                </a:solidFill>
              </a:rPr>
              <a:t>p</a:t>
            </a:r>
            <a:r>
              <a:rPr lang="pt-PT" sz="1600" b="1" noProof="1" smtClean="0">
                <a:solidFill>
                  <a:prstClr val="black"/>
                </a:solidFill>
              </a:rPr>
              <a:t>ú</a:t>
            </a:r>
            <a:r>
              <a:rPr lang="en-US" sz="1600" b="1" noProof="1" smtClean="0">
                <a:solidFill>
                  <a:prstClr val="black"/>
                </a:solidFill>
              </a:rPr>
              <a:t>blico</a:t>
            </a:r>
            <a:r>
              <a:rPr lang="en-US" sz="1600" b="1" dirty="0" smtClean="0"/>
              <a:t>  </a:t>
            </a:r>
            <a:r>
              <a:rPr lang="en-US" sz="1600" dirty="0" smtClean="0"/>
              <a:t>- </a:t>
            </a:r>
            <a:r>
              <a:rPr lang="en-US" sz="1600" dirty="0" err="1" smtClean="0"/>
              <a:t>aumento</a:t>
            </a:r>
            <a:r>
              <a:rPr lang="en-US" sz="1600" dirty="0" smtClean="0"/>
              <a:t> </a:t>
            </a:r>
            <a:r>
              <a:rPr lang="en-US" sz="1600" dirty="0" err="1" smtClean="0"/>
              <a:t>brusco</a:t>
            </a:r>
            <a:r>
              <a:rPr lang="en-US" sz="1600" dirty="0" smtClean="0"/>
              <a:t> do volume da </a:t>
            </a:r>
            <a:r>
              <a:rPr lang="en-US" sz="1600" dirty="0" err="1" smtClean="0"/>
              <a:t>dívida</a:t>
            </a:r>
            <a:r>
              <a:rPr lang="en-US" sz="1600" dirty="0" smtClean="0"/>
              <a:t> </a:t>
            </a:r>
            <a:r>
              <a:rPr lang="en-US" sz="1600" dirty="0" err="1" smtClean="0"/>
              <a:t>externa</a:t>
            </a:r>
            <a:r>
              <a:rPr lang="en-US" sz="1600" dirty="0" smtClean="0"/>
              <a:t> a </a:t>
            </a:r>
            <a:r>
              <a:rPr lang="en-US" sz="1600" dirty="0" err="1" smtClean="0"/>
              <a:t>partir</a:t>
            </a:r>
            <a:r>
              <a:rPr lang="en-US" sz="1600" dirty="0" smtClean="0"/>
              <a:t> de 2012, </a:t>
            </a:r>
            <a:r>
              <a:rPr lang="en-US" sz="1600" dirty="0" err="1" smtClean="0"/>
              <a:t>num</a:t>
            </a:r>
            <a:r>
              <a:rPr lang="en-US" sz="1600" dirty="0" smtClean="0"/>
              <a:t> </a:t>
            </a:r>
            <a:r>
              <a:rPr lang="en-US" sz="1600" dirty="0" err="1" smtClean="0"/>
              <a:t>contexto</a:t>
            </a:r>
            <a:r>
              <a:rPr lang="en-US" sz="1600" dirty="0" smtClean="0"/>
              <a:t> </a:t>
            </a:r>
            <a:r>
              <a:rPr lang="en-US" sz="1600" dirty="0" smtClean="0"/>
              <a:t>d</a:t>
            </a:r>
            <a:r>
              <a:rPr lang="en-US" sz="1600" dirty="0"/>
              <a:t>e</a:t>
            </a:r>
            <a:r>
              <a:rPr lang="en-US" sz="1600" dirty="0" smtClean="0"/>
              <a:t> </a:t>
            </a:r>
            <a:r>
              <a:rPr lang="en-US" sz="1600" dirty="0" err="1" smtClean="0"/>
              <a:t>esforço</a:t>
            </a:r>
            <a:r>
              <a:rPr lang="en-US" sz="1600" dirty="0" smtClean="0"/>
              <a:t> </a:t>
            </a:r>
            <a:r>
              <a:rPr lang="en-US" sz="1600" dirty="0" err="1" smtClean="0"/>
              <a:t>mínimo</a:t>
            </a:r>
            <a:r>
              <a:rPr lang="en-US" sz="1600" dirty="0" smtClean="0"/>
              <a:t> do </a:t>
            </a:r>
            <a:r>
              <a:rPr lang="en-US" sz="1600" dirty="0" err="1" smtClean="0"/>
              <a:t>serviço</a:t>
            </a:r>
            <a:r>
              <a:rPr lang="en-US" sz="1600" dirty="0" smtClean="0"/>
              <a:t> da </a:t>
            </a:r>
            <a:r>
              <a:rPr lang="en-US" sz="1600" dirty="0" err="1" smtClean="0"/>
              <a:t>dívida</a:t>
            </a:r>
            <a:r>
              <a:rPr lang="en-US" sz="1600" dirty="0" smtClean="0"/>
              <a:t> </a:t>
            </a:r>
            <a:r>
              <a:rPr lang="en-US" sz="1600" dirty="0" err="1" smtClean="0"/>
              <a:t>durante</a:t>
            </a:r>
            <a:r>
              <a:rPr lang="en-US" sz="1600" dirty="0" smtClean="0"/>
              <a:t> </a:t>
            </a:r>
            <a:r>
              <a:rPr lang="en-US" sz="1600" dirty="0" err="1" smtClean="0"/>
              <a:t>décadas</a:t>
            </a:r>
            <a:r>
              <a:rPr lang="en-US" sz="1600" dirty="0" smtClean="0"/>
              <a:t> (</a:t>
            </a:r>
            <a:r>
              <a:rPr lang="en-US" sz="1600" dirty="0" err="1" smtClean="0"/>
              <a:t>que</a:t>
            </a:r>
            <a:r>
              <a:rPr lang="en-US" sz="1600" dirty="0" smtClean="0"/>
              <a:t> </a:t>
            </a:r>
            <a:r>
              <a:rPr lang="en-US" sz="1600" dirty="0" err="1" smtClean="0"/>
              <a:t>garantiam</a:t>
            </a:r>
            <a:r>
              <a:rPr lang="en-US" sz="1600" dirty="0" smtClean="0"/>
              <a:t> a </a:t>
            </a:r>
            <a:r>
              <a:rPr lang="en-US" sz="1600" dirty="0" err="1" smtClean="0"/>
              <a:t>entrada</a:t>
            </a:r>
            <a:r>
              <a:rPr lang="en-US" sz="1600" dirty="0" smtClean="0"/>
              <a:t> </a:t>
            </a:r>
            <a:r>
              <a:rPr lang="en-US" sz="1600" dirty="0" err="1" smtClean="0"/>
              <a:t>líquida</a:t>
            </a:r>
            <a:r>
              <a:rPr lang="en-US" sz="1600" dirty="0" smtClean="0"/>
              <a:t> de </a:t>
            </a:r>
            <a:r>
              <a:rPr lang="en-US" sz="1600" dirty="0" err="1" smtClean="0"/>
              <a:t>recursos</a:t>
            </a:r>
            <a:r>
              <a:rPr lang="en-US" sz="1600" dirty="0" smtClean="0"/>
              <a:t> </a:t>
            </a:r>
            <a:r>
              <a:rPr lang="en-US" sz="1600" dirty="0" err="1" smtClean="0"/>
              <a:t>externos</a:t>
            </a:r>
            <a:r>
              <a:rPr lang="en-US" sz="1600" dirty="0" smtClean="0"/>
              <a:t>).  </a:t>
            </a:r>
            <a:r>
              <a:rPr lang="pt-PT" sz="1600" noProof="1" smtClean="0"/>
              <a:t> </a:t>
            </a:r>
          </a:p>
          <a:p>
            <a:pPr marL="0" lvl="0" indent="0">
              <a:buNone/>
            </a:pPr>
            <a:r>
              <a:rPr lang="pt-PT" sz="1600" b="1" dirty="0" smtClean="0">
                <a:solidFill>
                  <a:prstClr val="black"/>
                </a:solidFill>
              </a:rPr>
              <a:t>Gráfico 8</a:t>
            </a:r>
            <a:endParaRPr lang="en-US" sz="1600" b="1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pt-PT" dirty="0"/>
          </a:p>
        </p:txBody>
      </p:sp>
      <p:pic>
        <p:nvPicPr>
          <p:cNvPr id="6" name="Picture 5" descr="Picture1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0822" y="2996952"/>
            <a:ext cx="6720829" cy="300039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785818"/>
          </a:xfrm>
        </p:spPr>
        <p:txBody>
          <a:bodyPr>
            <a:noAutofit/>
          </a:bodyPr>
          <a:lstStyle/>
          <a:p>
            <a:r>
              <a:rPr lang="en-US" sz="3200" dirty="0" err="1"/>
              <a:t>Padr</a:t>
            </a:r>
            <a:r>
              <a:rPr lang="en-ZA" sz="3200" dirty="0"/>
              <a:t>õ</a:t>
            </a:r>
            <a:r>
              <a:rPr lang="en-US" sz="3200" dirty="0" err="1"/>
              <a:t>es</a:t>
            </a:r>
            <a:r>
              <a:rPr lang="en-US" sz="3200" dirty="0"/>
              <a:t> </a:t>
            </a:r>
            <a:r>
              <a:rPr lang="en-US" sz="3200" dirty="0" err="1"/>
              <a:t>nos</a:t>
            </a:r>
            <a:r>
              <a:rPr lang="en-US" sz="3200" dirty="0"/>
              <a:t> </a:t>
            </a:r>
            <a:r>
              <a:rPr lang="en-US" sz="3200" dirty="0" err="1"/>
              <a:t>fluxos</a:t>
            </a:r>
            <a:r>
              <a:rPr lang="en-US" sz="3200" dirty="0"/>
              <a:t> de capital </a:t>
            </a:r>
            <a:r>
              <a:rPr lang="en-US" sz="3200" dirty="0" err="1"/>
              <a:t>internacional</a:t>
            </a:r>
            <a:r>
              <a:rPr lang="en-US" sz="3200" dirty="0"/>
              <a:t> e a </a:t>
            </a:r>
            <a:r>
              <a:rPr lang="en-US" sz="3200" dirty="0" err="1"/>
              <a:t>porosidade</a:t>
            </a:r>
            <a:r>
              <a:rPr lang="en-US" sz="3200" dirty="0"/>
              <a:t> eco</a:t>
            </a:r>
            <a:r>
              <a:rPr lang="pt-PT" sz="3200" dirty="0"/>
              <a:t>nó</a:t>
            </a:r>
            <a:r>
              <a:rPr lang="en-US" sz="3200" dirty="0"/>
              <a:t>mica(5</a:t>
            </a:r>
            <a:r>
              <a:rPr lang="en-US" sz="3200" dirty="0" smtClean="0"/>
              <a:t>)</a:t>
            </a:r>
            <a:endParaRPr lang="pt-PT" sz="3200" dirty="0" smtClean="0">
              <a:solidFill>
                <a:srgbClr val="FF0000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71461" y="2643182"/>
            <a:ext cx="2543162" cy="785818"/>
          </a:xfrm>
        </p:spPr>
        <p:txBody>
          <a:bodyPr>
            <a:normAutofit/>
          </a:bodyPr>
          <a:lstStyle/>
          <a:p>
            <a:pPr lvl="0"/>
            <a:r>
              <a:rPr lang="pt-PT" sz="1200" dirty="0">
                <a:solidFill>
                  <a:prstClr val="black"/>
                </a:solidFill>
              </a:rPr>
              <a:t>Gráfico 9</a:t>
            </a:r>
            <a:r>
              <a:rPr lang="pt-PT" sz="1200" dirty="0" smtClean="0">
                <a:solidFill>
                  <a:prstClr val="black"/>
                </a:solidFill>
              </a:rPr>
              <a:t>. Peso </a:t>
            </a:r>
            <a:r>
              <a:rPr lang="pt-PT" sz="1200" dirty="0">
                <a:solidFill>
                  <a:prstClr val="black"/>
                </a:solidFill>
              </a:rPr>
              <a:t>de financiamento sem obrigações futuras no total de </a:t>
            </a:r>
            <a:r>
              <a:rPr lang="pt-PT" sz="1200" dirty="0" smtClean="0">
                <a:solidFill>
                  <a:prstClr val="black"/>
                </a:solidFill>
              </a:rPr>
              <a:t>financiamento (WDI, 2016).</a:t>
            </a:r>
            <a:endParaRPr lang="en-ZA" sz="1200" dirty="0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2" y="3214685"/>
            <a:ext cx="2686038" cy="3286149"/>
          </a:xfrm>
        </p:spPr>
        <p:txBody>
          <a:bodyPr/>
          <a:lstStyle/>
          <a:p>
            <a:pPr marL="0" indent="0">
              <a:buNone/>
            </a:pPr>
            <a:endParaRPr lang="pt-PT" dirty="0" smtClean="0"/>
          </a:p>
          <a:p>
            <a:endParaRPr lang="en-Z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3419872" y="2786058"/>
            <a:ext cx="2571768" cy="642942"/>
          </a:xfrm>
        </p:spPr>
        <p:txBody>
          <a:bodyPr>
            <a:normAutofit fontScale="92500" lnSpcReduction="10000"/>
          </a:bodyPr>
          <a:lstStyle/>
          <a:p>
            <a:r>
              <a:rPr lang="pt-PT" sz="1300" dirty="0">
                <a:solidFill>
                  <a:prstClr val="black"/>
                </a:solidFill>
              </a:rPr>
              <a:t>Gráfico </a:t>
            </a:r>
            <a:r>
              <a:rPr lang="pt-PT" sz="1300" dirty="0" smtClean="0">
                <a:solidFill>
                  <a:prstClr val="black"/>
                </a:solidFill>
              </a:rPr>
              <a:t>10:</a:t>
            </a:r>
            <a:r>
              <a:rPr lang="pt-PT" sz="1400" dirty="0" smtClean="0">
                <a:solidFill>
                  <a:prstClr val="black"/>
                </a:solidFill>
              </a:rPr>
              <a:t> </a:t>
            </a:r>
            <a:r>
              <a:rPr lang="pt-PT" sz="1400" dirty="0">
                <a:solidFill>
                  <a:prstClr val="black"/>
                </a:solidFill>
              </a:rPr>
              <a:t>Evolução do custo de financiamento externo, taxa de juro média, % (WDI, 2016</a:t>
            </a:r>
            <a:r>
              <a:rPr lang="pt-PT" sz="1400" dirty="0" smtClean="0">
                <a:solidFill>
                  <a:prstClr val="black"/>
                </a:solidFill>
              </a:rPr>
              <a:t>)</a:t>
            </a:r>
            <a:endParaRPr lang="en-ZA" sz="1400" dirty="0">
              <a:solidFill>
                <a:prstClr val="black"/>
              </a:solidFill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143240" y="3429000"/>
            <a:ext cx="3000396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500034" y="1357298"/>
            <a:ext cx="8229600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4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14282" y="1196753"/>
            <a:ext cx="8229600" cy="1839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lvl="0"/>
            <a:r>
              <a:rPr lang="en-US" sz="2000" b="1" dirty="0" err="1">
                <a:solidFill>
                  <a:prstClr val="black"/>
                </a:solidFill>
              </a:rPr>
              <a:t>Evolu</a:t>
            </a:r>
            <a:r>
              <a:rPr lang="pt-PT" sz="2000" b="1" noProof="1">
                <a:solidFill>
                  <a:prstClr val="black"/>
                </a:solidFill>
              </a:rPr>
              <a:t>ção</a:t>
            </a:r>
            <a:r>
              <a:rPr lang="en-US" sz="2000" b="1" dirty="0">
                <a:solidFill>
                  <a:prstClr val="black"/>
                </a:solidFill>
              </a:rPr>
              <a:t> dos </a:t>
            </a:r>
            <a:r>
              <a:rPr lang="en-US" sz="2000" b="1" dirty="0" err="1">
                <a:solidFill>
                  <a:prstClr val="black"/>
                </a:solidFill>
              </a:rPr>
              <a:t>principais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200" b="1" dirty="0" err="1">
                <a:solidFill>
                  <a:prstClr val="black"/>
                </a:solidFill>
              </a:rPr>
              <a:t>componentes</a:t>
            </a:r>
            <a:r>
              <a:rPr lang="en-US" sz="2200" b="1" dirty="0">
                <a:solidFill>
                  <a:prstClr val="black"/>
                </a:solidFill>
              </a:rPr>
              <a:t> </a:t>
            </a:r>
            <a:endParaRPr lang="en-US" sz="2200" b="1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sz="2200" b="1" noProof="1" smtClean="0">
                <a:solidFill>
                  <a:prstClr val="black"/>
                </a:solidFill>
              </a:rPr>
              <a:t>Sector p</a:t>
            </a:r>
            <a:r>
              <a:rPr lang="pt-PT" sz="2200" b="1" noProof="1" smtClean="0">
                <a:solidFill>
                  <a:prstClr val="black"/>
                </a:solidFill>
              </a:rPr>
              <a:t>ú</a:t>
            </a:r>
            <a:r>
              <a:rPr lang="en-US" sz="2200" b="1" noProof="1" smtClean="0">
                <a:solidFill>
                  <a:prstClr val="black"/>
                </a:solidFill>
              </a:rPr>
              <a:t>blico  </a:t>
            </a:r>
            <a:r>
              <a:rPr lang="en-US" sz="2200" noProof="1" smtClean="0">
                <a:solidFill>
                  <a:prstClr val="black"/>
                </a:solidFill>
              </a:rPr>
              <a:t>- novo contexto </a:t>
            </a:r>
            <a:r>
              <a:rPr lang="en-US" sz="2200" noProof="1" smtClean="0">
                <a:solidFill>
                  <a:prstClr val="black"/>
                </a:solidFill>
              </a:rPr>
              <a:t> fiscal a partir de 2011, com efeito directo sobre a sustentabilidade fiscal e as estruturas produtivas -  gerando a situação </a:t>
            </a:r>
            <a:r>
              <a:rPr lang="en-US" sz="2200" noProof="1" smtClean="0">
                <a:solidFill>
                  <a:prstClr val="black"/>
                </a:solidFill>
              </a:rPr>
              <a:t>de fluxos negativos ou necessidade </a:t>
            </a:r>
            <a:r>
              <a:rPr lang="en-US" sz="2200" noProof="1" smtClean="0">
                <a:solidFill>
                  <a:prstClr val="black"/>
                </a:solidFill>
              </a:rPr>
              <a:t>da </a:t>
            </a:r>
            <a:r>
              <a:rPr lang="en-US" sz="2200" noProof="1" smtClean="0">
                <a:solidFill>
                  <a:prstClr val="black"/>
                </a:solidFill>
              </a:rPr>
              <a:t>entrada </a:t>
            </a:r>
            <a:r>
              <a:rPr lang="en-US" sz="2200" noProof="1" smtClean="0">
                <a:solidFill>
                  <a:prstClr val="black"/>
                </a:solidFill>
              </a:rPr>
              <a:t>contínua de </a:t>
            </a:r>
            <a:r>
              <a:rPr lang="en-US" sz="2200" noProof="1" smtClean="0">
                <a:solidFill>
                  <a:prstClr val="black"/>
                </a:solidFill>
              </a:rPr>
              <a:t>recursos externos (emprestimos ou </a:t>
            </a:r>
            <a:r>
              <a:rPr lang="en-US" sz="2200" noProof="1" smtClean="0">
                <a:solidFill>
                  <a:prstClr val="black"/>
                </a:solidFill>
              </a:rPr>
              <a:t>rendas </a:t>
            </a:r>
            <a:r>
              <a:rPr lang="en-US" sz="2200" noProof="1" smtClean="0">
                <a:solidFill>
                  <a:prstClr val="black"/>
                </a:solidFill>
              </a:rPr>
              <a:t>de recursos naturais)</a:t>
            </a:r>
          </a:p>
          <a:p>
            <a:pPr lvl="0">
              <a:spcBef>
                <a:spcPct val="20000"/>
              </a:spcBef>
            </a:pPr>
            <a:endParaRPr lang="en-US" sz="2200" noProof="1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</a:pPr>
            <a:r>
              <a:rPr lang="en-US" sz="2200" noProof="1" smtClean="0">
                <a:solidFill>
                  <a:prstClr val="black"/>
                </a:solidFill>
              </a:rPr>
              <a:t>Aumento brusco </a:t>
            </a:r>
            <a:r>
              <a:rPr lang="pt-PT" sz="2200" noProof="1" smtClean="0">
                <a:solidFill>
                  <a:prstClr val="black"/>
                </a:solidFill>
              </a:rPr>
              <a:t>das obrigações</a:t>
            </a:r>
            <a:r>
              <a:rPr lang="en-US" sz="2200" noProof="1" smtClean="0">
                <a:solidFill>
                  <a:prstClr val="black"/>
                </a:solidFill>
              </a:rPr>
              <a:t> relacionadas (Graf. 9, 10 e 11)</a:t>
            </a:r>
          </a:p>
          <a:p>
            <a:pPr marL="342900" lvl="0" indent="-342900">
              <a:spcBef>
                <a:spcPct val="20000"/>
              </a:spcBef>
              <a:buAutoNum type="arabicPeriod"/>
            </a:pPr>
            <a:r>
              <a:rPr lang="en-US" sz="2200" noProof="1" smtClean="0">
                <a:solidFill>
                  <a:prstClr val="black"/>
                </a:solidFill>
              </a:rPr>
              <a:t>Aplica</a:t>
            </a:r>
            <a:r>
              <a:rPr lang="pt-PT" sz="2200" noProof="1" smtClean="0">
                <a:solidFill>
                  <a:prstClr val="black"/>
                </a:solidFill>
              </a:rPr>
              <a:t>çã</a:t>
            </a:r>
            <a:r>
              <a:rPr lang="en-US" sz="2200" noProof="1" smtClean="0">
                <a:solidFill>
                  <a:prstClr val="black"/>
                </a:solidFill>
              </a:rPr>
              <a:t>o do investimento em projectos ligados ao complexo mineral e energ</a:t>
            </a:r>
            <a:r>
              <a:rPr lang="pt-PT" sz="2200" noProof="1" smtClean="0"/>
              <a:t>é</a:t>
            </a:r>
            <a:r>
              <a:rPr lang="en-US" sz="2200" noProof="1" smtClean="0">
                <a:solidFill>
                  <a:prstClr val="black"/>
                </a:solidFill>
              </a:rPr>
              <a:t>tico e actividades especulativas (Massarongo, 2016) e com retornos económicos e sociais reduzidos  </a:t>
            </a:r>
            <a:r>
              <a:rPr lang="pt-PT" sz="2200" noProof="1" smtClean="0">
                <a:solidFill>
                  <a:prstClr val="black"/>
                </a:solidFill>
              </a:rPr>
              <a:t>  - sem gerar condições na base produtiva para repagamento da dívida</a:t>
            </a:r>
          </a:p>
          <a:p>
            <a:pPr lvl="0">
              <a:spcBef>
                <a:spcPct val="0"/>
              </a:spcBef>
            </a:pPr>
            <a:endParaRPr lang="pt-PT" sz="40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14" name="Text Placeholder 6"/>
          <p:cNvSpPr txBox="1">
            <a:spLocks/>
          </p:cNvSpPr>
          <p:nvPr/>
        </p:nvSpPr>
        <p:spPr>
          <a:xfrm>
            <a:off x="6228184" y="2643182"/>
            <a:ext cx="2571768" cy="7858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lvl="0">
              <a:spcBef>
                <a:spcPct val="20000"/>
              </a:spcBef>
            </a:pPr>
            <a:r>
              <a:rPr lang="pt-PT" sz="1200" b="1" dirty="0">
                <a:solidFill>
                  <a:prstClr val="black"/>
                </a:solidFill>
              </a:rPr>
              <a:t>Gráfico </a:t>
            </a:r>
            <a:r>
              <a:rPr lang="pt-PT" sz="1200" b="1" dirty="0" smtClean="0">
                <a:solidFill>
                  <a:prstClr val="black"/>
                </a:solidFill>
              </a:rPr>
              <a:t>11. </a:t>
            </a:r>
            <a:r>
              <a:rPr lang="pt-PT" sz="1200" b="1" dirty="0">
                <a:solidFill>
                  <a:prstClr val="black"/>
                </a:solidFill>
              </a:rPr>
              <a:t>Período médio de graça nos novos empréstimos contraídos pelo sector público, anos (WDI, </a:t>
            </a:r>
            <a:r>
              <a:rPr lang="pt-PT" sz="1200" b="1" dirty="0" smtClean="0">
                <a:solidFill>
                  <a:prstClr val="black"/>
                </a:solidFill>
              </a:rPr>
              <a:t>2016)</a:t>
            </a:r>
            <a:endParaRPr lang="en-ZA" sz="1200" b="1" dirty="0">
              <a:solidFill>
                <a:prstClr val="black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214282" y="3500438"/>
            <a:ext cx="2857520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2" descr="C:\Users\Public\Pictures\Sample Pictures\Picture1.png"/>
          <p:cNvPicPr>
            <a:picLocks noChangeAspect="1" noChangeArrowheads="1"/>
          </p:cNvPicPr>
          <p:nvPr/>
        </p:nvPicPr>
        <p:blipFill>
          <a:blip r:embed="rId4" cstate="print">
            <a:lum bright="-30000"/>
          </a:blip>
          <a:stretch>
            <a:fillRect/>
          </a:stretch>
        </p:blipFill>
        <p:spPr bwMode="auto">
          <a:xfrm>
            <a:off x="6143604" y="3356992"/>
            <a:ext cx="3000396" cy="25839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263" y="122902"/>
            <a:ext cx="8229600" cy="785818"/>
          </a:xfrm>
        </p:spPr>
        <p:txBody>
          <a:bodyPr>
            <a:noAutofit/>
          </a:bodyPr>
          <a:lstStyle/>
          <a:p>
            <a:r>
              <a:rPr lang="en-US" sz="3200" dirty="0" err="1"/>
              <a:t>Padr</a:t>
            </a:r>
            <a:r>
              <a:rPr lang="en-ZA" sz="3200" dirty="0"/>
              <a:t>õ</a:t>
            </a:r>
            <a:r>
              <a:rPr lang="en-US" sz="3200" dirty="0" err="1"/>
              <a:t>es</a:t>
            </a:r>
            <a:r>
              <a:rPr lang="en-US" sz="3200" dirty="0"/>
              <a:t> </a:t>
            </a:r>
            <a:r>
              <a:rPr lang="en-US" sz="3200" dirty="0" err="1"/>
              <a:t>nos</a:t>
            </a:r>
            <a:r>
              <a:rPr lang="en-US" sz="3200" dirty="0"/>
              <a:t> </a:t>
            </a:r>
            <a:r>
              <a:rPr lang="en-US" sz="3200" dirty="0" err="1"/>
              <a:t>fluxos</a:t>
            </a:r>
            <a:r>
              <a:rPr lang="en-US" sz="3200" dirty="0"/>
              <a:t> de capital </a:t>
            </a:r>
            <a:r>
              <a:rPr lang="en-US" sz="3200" dirty="0" err="1"/>
              <a:t>internacional</a:t>
            </a:r>
            <a:r>
              <a:rPr lang="en-US" sz="3200" dirty="0"/>
              <a:t> e a </a:t>
            </a:r>
            <a:r>
              <a:rPr lang="en-US" sz="3200" dirty="0" err="1"/>
              <a:t>porosidade</a:t>
            </a:r>
            <a:r>
              <a:rPr lang="en-US" sz="3200" dirty="0"/>
              <a:t> eco</a:t>
            </a:r>
            <a:r>
              <a:rPr lang="pt-PT" sz="3200" dirty="0"/>
              <a:t>nó</a:t>
            </a:r>
            <a:r>
              <a:rPr lang="en-US" sz="3200" dirty="0" smtClean="0"/>
              <a:t>mica(6)</a:t>
            </a:r>
            <a:endParaRPr lang="pt-PT" sz="3200" dirty="0" smtClean="0">
              <a:solidFill>
                <a:srgbClr val="FF0000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22716" y="1988840"/>
            <a:ext cx="4061251" cy="576064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pt-PT" sz="1300" dirty="0">
                <a:solidFill>
                  <a:prstClr val="black"/>
                </a:solidFill>
              </a:rPr>
              <a:t>Gráfico </a:t>
            </a:r>
            <a:r>
              <a:rPr lang="pt-PT" sz="1300" dirty="0" smtClean="0">
                <a:solidFill>
                  <a:prstClr val="black"/>
                </a:solidFill>
              </a:rPr>
              <a:t>12</a:t>
            </a:r>
            <a:r>
              <a:rPr lang="pt-PT" sz="1200" dirty="0" smtClean="0">
                <a:solidFill>
                  <a:prstClr val="black"/>
                </a:solidFill>
              </a:rPr>
              <a:t>. </a:t>
            </a:r>
            <a:r>
              <a:rPr lang="pt-PT" sz="1300" dirty="0">
                <a:solidFill>
                  <a:prstClr val="black"/>
                </a:solidFill>
              </a:rPr>
              <a:t>P</a:t>
            </a:r>
            <a:r>
              <a:rPr lang="pt-PT" sz="1300" dirty="0" smtClean="0">
                <a:solidFill>
                  <a:prstClr val="black"/>
                </a:solidFill>
              </a:rPr>
              <a:t>eso do influxo líquido de </a:t>
            </a:r>
            <a:r>
              <a:rPr lang="pt-PT" sz="1300" dirty="0">
                <a:solidFill>
                  <a:prstClr val="black"/>
                </a:solidFill>
              </a:rPr>
              <a:t>recursos externos </a:t>
            </a:r>
            <a:r>
              <a:rPr lang="pt-PT" sz="1300" dirty="0" smtClean="0">
                <a:solidFill>
                  <a:prstClr val="black"/>
                </a:solidFill>
              </a:rPr>
              <a:t>no </a:t>
            </a:r>
            <a:r>
              <a:rPr lang="pt-PT" sz="1300" dirty="0">
                <a:solidFill>
                  <a:prstClr val="black"/>
                </a:solidFill>
              </a:rPr>
              <a:t>sector público no financiamento das importações </a:t>
            </a:r>
            <a:r>
              <a:rPr lang="pt-PT" sz="1300" dirty="0" smtClean="0">
                <a:solidFill>
                  <a:prstClr val="black"/>
                </a:solidFill>
              </a:rPr>
              <a:t>da economia (excluindo </a:t>
            </a:r>
            <a:r>
              <a:rPr lang="pt-PT" sz="1300" dirty="0">
                <a:solidFill>
                  <a:prstClr val="black"/>
                </a:solidFill>
              </a:rPr>
              <a:t>os grandes projectos de IDE).</a:t>
            </a:r>
            <a:endParaRPr lang="en-ZA" sz="1300" dirty="0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2" y="4941168"/>
            <a:ext cx="8435278" cy="155966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ZA" dirty="0" smtClean="0"/>
              <a:t>2. </a:t>
            </a:r>
            <a:r>
              <a:rPr lang="en-ZA" dirty="0" err="1" smtClean="0"/>
              <a:t>Efeito</a:t>
            </a:r>
            <a:r>
              <a:rPr lang="en-ZA" dirty="0" smtClean="0"/>
              <a:t> </a:t>
            </a:r>
            <a:r>
              <a:rPr lang="en-ZA" dirty="0" err="1" smtClean="0"/>
              <a:t>sobre</a:t>
            </a:r>
            <a:r>
              <a:rPr lang="en-ZA" dirty="0" smtClean="0"/>
              <a:t> a taxa de c</a:t>
            </a:r>
            <a:r>
              <a:rPr lang="pt-PT" dirty="0"/>
              <a:t>â</a:t>
            </a:r>
            <a:r>
              <a:rPr lang="en-ZA" dirty="0" err="1" smtClean="0"/>
              <a:t>mbio</a:t>
            </a:r>
            <a:r>
              <a:rPr lang="en-ZA" dirty="0" smtClean="0"/>
              <a:t> – press</a:t>
            </a:r>
            <a:r>
              <a:rPr lang="pt-PT" noProof="1" smtClean="0">
                <a:solidFill>
                  <a:prstClr val="black"/>
                </a:solidFill>
              </a:rPr>
              <a:t>ão </a:t>
            </a:r>
            <a:r>
              <a:rPr lang="en-ZA" dirty="0" err="1" smtClean="0"/>
              <a:t>para</a:t>
            </a:r>
            <a:r>
              <a:rPr lang="en-ZA" dirty="0" smtClean="0"/>
              <a:t> </a:t>
            </a:r>
            <a:r>
              <a:rPr lang="en-ZA" dirty="0" err="1" smtClean="0"/>
              <a:t>valoriza</a:t>
            </a:r>
            <a:r>
              <a:rPr lang="pt-PT" noProof="1" smtClean="0">
                <a:solidFill>
                  <a:prstClr val="black"/>
                </a:solidFill>
              </a:rPr>
              <a:t>r </a:t>
            </a:r>
            <a:r>
              <a:rPr lang="en-ZA" dirty="0" smtClean="0"/>
              <a:t>o metical - </a:t>
            </a:r>
            <a:r>
              <a:rPr lang="en-ZA" dirty="0" err="1" smtClean="0"/>
              <a:t>redu</a:t>
            </a:r>
            <a:r>
              <a:rPr lang="pt-PT" noProof="1" smtClean="0">
                <a:solidFill>
                  <a:prstClr val="black"/>
                </a:solidFill>
              </a:rPr>
              <a:t>ção</a:t>
            </a:r>
            <a:r>
              <a:rPr lang="en-ZA" dirty="0" smtClean="0"/>
              <a:t> da </a:t>
            </a:r>
            <a:r>
              <a:rPr lang="en-ZA" dirty="0" err="1" smtClean="0"/>
              <a:t>competitividade</a:t>
            </a:r>
            <a:r>
              <a:rPr lang="en-ZA" dirty="0" smtClean="0"/>
              <a:t> da </a:t>
            </a:r>
            <a:r>
              <a:rPr lang="en-ZA" dirty="0" err="1" smtClean="0"/>
              <a:t>produ</a:t>
            </a:r>
            <a:r>
              <a:rPr lang="pt-PT" noProof="1" smtClean="0">
                <a:solidFill>
                  <a:prstClr val="black"/>
                </a:solidFill>
              </a:rPr>
              <a:t>ção</a:t>
            </a:r>
            <a:r>
              <a:rPr lang="en-ZA" dirty="0" smtClean="0"/>
              <a:t> </a:t>
            </a:r>
            <a:r>
              <a:rPr lang="en-ZA" dirty="0" err="1" smtClean="0"/>
              <a:t>interna</a:t>
            </a:r>
            <a:r>
              <a:rPr lang="en-ZA" dirty="0" smtClean="0"/>
              <a:t> </a:t>
            </a:r>
            <a:r>
              <a:rPr lang="en-ZA" dirty="0" err="1" smtClean="0"/>
              <a:t>fora</a:t>
            </a:r>
            <a:r>
              <a:rPr lang="en-ZA" dirty="0" smtClean="0"/>
              <a:t> dos </a:t>
            </a:r>
            <a:r>
              <a:rPr lang="en-ZA" dirty="0" err="1" smtClean="0"/>
              <a:t>sectores</a:t>
            </a:r>
            <a:r>
              <a:rPr lang="en-ZA" dirty="0" smtClean="0"/>
              <a:t> </a:t>
            </a:r>
            <a:r>
              <a:rPr lang="en-ZA" dirty="0" err="1" smtClean="0"/>
              <a:t>primarios</a:t>
            </a:r>
            <a:r>
              <a:rPr lang="en-ZA" dirty="0" smtClean="0"/>
              <a:t> </a:t>
            </a:r>
            <a:r>
              <a:rPr lang="en-ZA" dirty="0" err="1" smtClean="0"/>
              <a:t>orientados</a:t>
            </a:r>
            <a:r>
              <a:rPr lang="en-ZA" dirty="0" smtClean="0"/>
              <a:t> </a:t>
            </a:r>
            <a:r>
              <a:rPr lang="en-ZA" dirty="0" err="1" smtClean="0"/>
              <a:t>para</a:t>
            </a:r>
            <a:r>
              <a:rPr lang="en-ZA" dirty="0" smtClean="0"/>
              <a:t> </a:t>
            </a:r>
            <a:r>
              <a:rPr lang="en-ZA" dirty="0" err="1" smtClean="0"/>
              <a:t>exporta</a:t>
            </a:r>
            <a:r>
              <a:rPr lang="pt-PT" noProof="1" smtClean="0">
                <a:solidFill>
                  <a:prstClr val="black"/>
                </a:solidFill>
              </a:rPr>
              <a:t>ção</a:t>
            </a:r>
            <a:r>
              <a:rPr lang="en-ZA" dirty="0" smtClean="0"/>
              <a:t> </a:t>
            </a:r>
            <a:r>
              <a:rPr lang="en-ZA" dirty="0" err="1" smtClean="0"/>
              <a:t>ou</a:t>
            </a:r>
            <a:r>
              <a:rPr lang="en-ZA" dirty="0" smtClean="0"/>
              <a:t> </a:t>
            </a:r>
            <a:r>
              <a:rPr lang="en-ZA" dirty="0" err="1" smtClean="0"/>
              <a:t>servi</a:t>
            </a:r>
            <a:r>
              <a:rPr lang="pt-PT" noProof="1" smtClean="0">
                <a:solidFill>
                  <a:prstClr val="black"/>
                </a:solidFill>
              </a:rPr>
              <a:t>ç</a:t>
            </a:r>
            <a:r>
              <a:rPr lang="en-ZA" dirty="0" err="1" smtClean="0"/>
              <a:t>os</a:t>
            </a:r>
            <a:r>
              <a:rPr lang="en-ZA" dirty="0" smtClean="0"/>
              <a:t> – </a:t>
            </a:r>
            <a:r>
              <a:rPr lang="en-ZA" dirty="0" err="1" smtClean="0"/>
              <a:t>efeito</a:t>
            </a:r>
            <a:r>
              <a:rPr lang="en-ZA" dirty="0" smtClean="0"/>
              <a:t> </a:t>
            </a:r>
            <a:r>
              <a:rPr lang="en-ZA" dirty="0" err="1" smtClean="0"/>
              <a:t>sobre</a:t>
            </a:r>
            <a:r>
              <a:rPr lang="en-ZA" dirty="0" smtClean="0"/>
              <a:t> a base </a:t>
            </a:r>
            <a:r>
              <a:rPr lang="en-ZA" dirty="0" err="1" smtClean="0"/>
              <a:t>produtiva</a:t>
            </a:r>
            <a:r>
              <a:rPr lang="en-ZA" dirty="0" smtClean="0"/>
              <a:t> e o </a:t>
            </a:r>
            <a:r>
              <a:rPr lang="en-ZA" dirty="0" err="1" smtClean="0"/>
              <a:t>tipo</a:t>
            </a:r>
            <a:r>
              <a:rPr lang="en-ZA" dirty="0" smtClean="0"/>
              <a:t> de IDE a </a:t>
            </a:r>
            <a:r>
              <a:rPr lang="en-ZA" dirty="0" err="1" smtClean="0"/>
              <a:t>ser</a:t>
            </a:r>
            <a:r>
              <a:rPr lang="en-ZA" dirty="0" smtClean="0"/>
              <a:t> </a:t>
            </a:r>
            <a:r>
              <a:rPr lang="en-ZA" dirty="0" err="1" smtClean="0"/>
              <a:t>atraído</a:t>
            </a:r>
            <a:r>
              <a:rPr lang="en-ZA" dirty="0" smtClean="0"/>
              <a:t> e vi</a:t>
            </a:r>
            <a:r>
              <a:rPr lang="pt-PT" dirty="0"/>
              <a:t>á</a:t>
            </a:r>
            <a:r>
              <a:rPr lang="en-ZA" dirty="0" err="1" smtClean="0"/>
              <a:t>vel</a:t>
            </a:r>
            <a:r>
              <a:rPr lang="en-ZA" dirty="0" smtClean="0"/>
              <a:t> </a:t>
            </a:r>
            <a:r>
              <a:rPr lang="en-ZA" dirty="0" err="1" smtClean="0"/>
              <a:t>internamente</a:t>
            </a:r>
            <a:r>
              <a:rPr lang="en-ZA" dirty="0" smtClean="0"/>
              <a:t> – </a:t>
            </a:r>
            <a:r>
              <a:rPr lang="en-ZA" dirty="0" err="1" smtClean="0"/>
              <a:t>grandes</a:t>
            </a:r>
            <a:r>
              <a:rPr lang="en-ZA" dirty="0" smtClean="0"/>
              <a:t> </a:t>
            </a:r>
            <a:r>
              <a:rPr lang="en-ZA" dirty="0" err="1" smtClean="0"/>
              <a:t>projectos</a:t>
            </a:r>
            <a:r>
              <a:rPr lang="en-ZA" dirty="0" smtClean="0"/>
              <a:t> de IDE </a:t>
            </a:r>
            <a:r>
              <a:rPr lang="en-ZA" dirty="0" err="1" smtClean="0"/>
              <a:t>orientados</a:t>
            </a:r>
            <a:r>
              <a:rPr lang="en-ZA" dirty="0" smtClean="0"/>
              <a:t> </a:t>
            </a:r>
            <a:r>
              <a:rPr lang="en-ZA" dirty="0" err="1" smtClean="0"/>
              <a:t>para</a:t>
            </a:r>
            <a:r>
              <a:rPr lang="en-ZA" dirty="0" smtClean="0"/>
              <a:t> </a:t>
            </a:r>
            <a:r>
              <a:rPr lang="en-ZA" dirty="0" err="1" smtClean="0"/>
              <a:t>exportaçao</a:t>
            </a:r>
            <a:r>
              <a:rPr lang="en-ZA" dirty="0" smtClean="0"/>
              <a:t> de bens </a:t>
            </a:r>
            <a:r>
              <a:rPr lang="en-ZA" dirty="0" err="1" smtClean="0"/>
              <a:t>primários</a:t>
            </a:r>
            <a:r>
              <a:rPr lang="en-ZA" dirty="0" smtClean="0"/>
              <a:t> e </a:t>
            </a:r>
            <a:r>
              <a:rPr lang="en-ZA" dirty="0" err="1" smtClean="0"/>
              <a:t>serviços</a:t>
            </a:r>
            <a:r>
              <a:rPr lang="en-ZA" dirty="0" smtClean="0"/>
              <a:t>.</a:t>
            </a:r>
          </a:p>
          <a:p>
            <a:pPr marL="0" indent="0">
              <a:buNone/>
            </a:pPr>
            <a:endParaRPr lang="en-ZA" dirty="0" smtClean="0"/>
          </a:p>
          <a:p>
            <a:pPr marL="0" indent="0">
              <a:buNone/>
            </a:pPr>
            <a:r>
              <a:rPr lang="en-ZA" dirty="0" smtClean="0"/>
              <a:t>3. </a:t>
            </a:r>
            <a:r>
              <a:rPr lang="en-ZA" dirty="0" err="1" smtClean="0"/>
              <a:t>Efeito</a:t>
            </a:r>
            <a:r>
              <a:rPr lang="en-ZA" dirty="0" smtClean="0"/>
              <a:t> </a:t>
            </a:r>
            <a:r>
              <a:rPr lang="en-ZA" dirty="0" err="1" smtClean="0"/>
              <a:t>sobre</a:t>
            </a:r>
            <a:r>
              <a:rPr lang="en-ZA" dirty="0" smtClean="0"/>
              <a:t> taxa de </a:t>
            </a:r>
            <a:r>
              <a:rPr lang="en-ZA" dirty="0" err="1" smtClean="0"/>
              <a:t>juro</a:t>
            </a:r>
            <a:r>
              <a:rPr lang="en-ZA" dirty="0" smtClean="0"/>
              <a:t>  - o </a:t>
            </a:r>
            <a:r>
              <a:rPr lang="en-ZA" dirty="0" err="1" smtClean="0"/>
              <a:t>grosso</a:t>
            </a:r>
            <a:r>
              <a:rPr lang="en-ZA" dirty="0" smtClean="0"/>
              <a:t> da </a:t>
            </a:r>
            <a:r>
              <a:rPr lang="en-ZA" dirty="0" err="1" smtClean="0"/>
              <a:t>liquidez</a:t>
            </a:r>
            <a:r>
              <a:rPr lang="en-ZA" dirty="0" smtClean="0"/>
              <a:t> </a:t>
            </a:r>
            <a:r>
              <a:rPr lang="en-ZA" dirty="0" err="1" smtClean="0"/>
              <a:t>enxugada</a:t>
            </a:r>
            <a:r>
              <a:rPr lang="en-ZA" dirty="0" smtClean="0"/>
              <a:t> </a:t>
            </a:r>
            <a:r>
              <a:rPr lang="en-ZA" dirty="0" err="1" smtClean="0"/>
              <a:t>na</a:t>
            </a:r>
            <a:r>
              <a:rPr lang="en-ZA" dirty="0" smtClean="0"/>
              <a:t> </a:t>
            </a:r>
            <a:r>
              <a:rPr lang="en-ZA" dirty="0" err="1" smtClean="0"/>
              <a:t>economia</a:t>
            </a:r>
            <a:r>
              <a:rPr lang="en-ZA" dirty="0" smtClean="0"/>
              <a:t> </a:t>
            </a:r>
            <a:r>
              <a:rPr lang="en-ZA" dirty="0" err="1" smtClean="0"/>
              <a:t>pelo</a:t>
            </a:r>
            <a:r>
              <a:rPr lang="en-ZA" dirty="0" smtClean="0"/>
              <a:t> </a:t>
            </a:r>
            <a:r>
              <a:rPr lang="en-ZA" dirty="0" err="1" smtClean="0"/>
              <a:t>Banco</a:t>
            </a:r>
            <a:r>
              <a:rPr lang="en-ZA" dirty="0" smtClean="0"/>
              <a:t> Central é </a:t>
            </a:r>
            <a:r>
              <a:rPr lang="en-ZA" dirty="0" err="1" smtClean="0"/>
              <a:t>feita</a:t>
            </a:r>
            <a:r>
              <a:rPr lang="en-ZA" dirty="0" smtClean="0"/>
              <a:t> </a:t>
            </a:r>
            <a:r>
              <a:rPr lang="en-ZA" dirty="0" err="1" smtClean="0"/>
              <a:t>por</a:t>
            </a:r>
            <a:r>
              <a:rPr lang="en-ZA" dirty="0" smtClean="0"/>
              <a:t> via das </a:t>
            </a:r>
            <a:r>
              <a:rPr lang="en-ZA" dirty="0" err="1" smtClean="0"/>
              <a:t>interven</a:t>
            </a:r>
            <a:r>
              <a:rPr lang="pt-PT" noProof="1" smtClean="0">
                <a:solidFill>
                  <a:prstClr val="black"/>
                </a:solidFill>
              </a:rPr>
              <a:t>ç</a:t>
            </a:r>
            <a:r>
              <a:rPr lang="pt-PT" dirty="0">
                <a:solidFill>
                  <a:prstClr val="black"/>
                </a:solidFill>
              </a:rPr>
              <a:t>õ</a:t>
            </a:r>
            <a:r>
              <a:rPr lang="en-ZA" dirty="0" err="1" smtClean="0"/>
              <a:t>es</a:t>
            </a:r>
            <a:r>
              <a:rPr lang="en-ZA" dirty="0" smtClean="0"/>
              <a:t> no </a:t>
            </a:r>
            <a:r>
              <a:rPr lang="en-ZA" dirty="0" err="1" smtClean="0"/>
              <a:t>mercado</a:t>
            </a:r>
            <a:r>
              <a:rPr lang="en-ZA" dirty="0" smtClean="0"/>
              <a:t> cambial </a:t>
            </a:r>
            <a:r>
              <a:rPr lang="en-ZA" dirty="0"/>
              <a:t>(</a:t>
            </a:r>
            <a:r>
              <a:rPr lang="en-ZA" dirty="0" err="1" smtClean="0"/>
              <a:t>Massarongo</a:t>
            </a:r>
            <a:r>
              <a:rPr lang="en-ZA" dirty="0" smtClean="0"/>
              <a:t>, 2017, p.223-224) – </a:t>
            </a:r>
            <a:r>
              <a:rPr lang="en-ZA" dirty="0" err="1" smtClean="0"/>
              <a:t>exerce</a:t>
            </a:r>
            <a:r>
              <a:rPr lang="en-ZA" dirty="0" smtClean="0"/>
              <a:t> </a:t>
            </a:r>
            <a:r>
              <a:rPr lang="en-ZA" dirty="0" err="1" smtClean="0"/>
              <a:t>pressão</a:t>
            </a:r>
            <a:r>
              <a:rPr lang="en-ZA" dirty="0" smtClean="0"/>
              <a:t> </a:t>
            </a:r>
            <a:r>
              <a:rPr lang="en-ZA" dirty="0" err="1" smtClean="0"/>
              <a:t>para</a:t>
            </a:r>
            <a:r>
              <a:rPr lang="en-ZA" dirty="0" smtClean="0"/>
              <a:t> </a:t>
            </a:r>
            <a:r>
              <a:rPr lang="en-ZA" dirty="0" err="1" smtClean="0"/>
              <a:t>subida</a:t>
            </a:r>
            <a:r>
              <a:rPr lang="en-ZA" dirty="0" smtClean="0"/>
              <a:t> das </a:t>
            </a:r>
            <a:r>
              <a:rPr lang="en-ZA" dirty="0" err="1" smtClean="0"/>
              <a:t>taxas</a:t>
            </a:r>
            <a:r>
              <a:rPr lang="en-ZA" dirty="0" smtClean="0"/>
              <a:t> de </a:t>
            </a:r>
            <a:r>
              <a:rPr lang="en-ZA" dirty="0" err="1" smtClean="0"/>
              <a:t>juro</a:t>
            </a:r>
            <a:r>
              <a:rPr lang="en-ZA" dirty="0" smtClean="0"/>
              <a:t> – </a:t>
            </a:r>
            <a:r>
              <a:rPr lang="en-ZA" dirty="0" err="1" smtClean="0"/>
              <a:t>limita</a:t>
            </a:r>
            <a:r>
              <a:rPr lang="en-ZA" dirty="0" smtClean="0"/>
              <a:t> </a:t>
            </a:r>
            <a:r>
              <a:rPr lang="en-ZA" dirty="0" err="1" smtClean="0"/>
              <a:t>viabilidade</a:t>
            </a:r>
            <a:r>
              <a:rPr lang="en-ZA" dirty="0" smtClean="0"/>
              <a:t> do </a:t>
            </a:r>
            <a:r>
              <a:rPr lang="en-ZA" dirty="0" err="1" smtClean="0"/>
              <a:t>financiamento</a:t>
            </a:r>
            <a:r>
              <a:rPr lang="en-ZA" dirty="0" smtClean="0"/>
              <a:t> </a:t>
            </a:r>
            <a:r>
              <a:rPr lang="en-ZA" dirty="0" err="1" smtClean="0"/>
              <a:t>interno</a:t>
            </a:r>
            <a:r>
              <a:rPr lang="en-ZA" dirty="0" smtClean="0"/>
              <a:t> no </a:t>
            </a:r>
            <a:r>
              <a:rPr lang="en-ZA" dirty="0" err="1" smtClean="0"/>
              <a:t>investimento</a:t>
            </a:r>
            <a:r>
              <a:rPr lang="en-ZA" dirty="0" smtClean="0"/>
              <a:t>  </a:t>
            </a:r>
            <a:r>
              <a:rPr lang="en-ZA" dirty="0" err="1" smtClean="0"/>
              <a:t>nacional</a:t>
            </a:r>
            <a:r>
              <a:rPr lang="en-ZA" dirty="0" smtClean="0"/>
              <a:t>, </a:t>
            </a:r>
            <a:r>
              <a:rPr lang="en-ZA" dirty="0" err="1" smtClean="0"/>
              <a:t>fora</a:t>
            </a:r>
            <a:r>
              <a:rPr lang="en-ZA" dirty="0" smtClean="0"/>
              <a:t> das </a:t>
            </a:r>
            <a:r>
              <a:rPr lang="en-ZA" dirty="0" err="1" smtClean="0"/>
              <a:t>actividades</a:t>
            </a:r>
            <a:r>
              <a:rPr lang="en-ZA" dirty="0" smtClean="0"/>
              <a:t> de alto e r</a:t>
            </a:r>
            <a:r>
              <a:rPr lang="pt-PT" dirty="0" smtClean="0"/>
              <a:t>á</a:t>
            </a:r>
            <a:r>
              <a:rPr lang="en-ZA" dirty="0" err="1" smtClean="0"/>
              <a:t>pido</a:t>
            </a:r>
            <a:r>
              <a:rPr lang="en-ZA" dirty="0" smtClean="0"/>
              <a:t> </a:t>
            </a:r>
            <a:r>
              <a:rPr lang="en-ZA" dirty="0" err="1" smtClean="0"/>
              <a:t>retorno</a:t>
            </a:r>
            <a:r>
              <a:rPr lang="en-ZA" dirty="0" smtClean="0"/>
              <a:t>  (</a:t>
            </a:r>
            <a:r>
              <a:rPr lang="en-ZA" dirty="0" err="1" smtClean="0"/>
              <a:t>especulativas</a:t>
            </a:r>
            <a:r>
              <a:rPr lang="en-ZA" dirty="0" smtClean="0"/>
              <a:t>) – </a:t>
            </a:r>
            <a:r>
              <a:rPr lang="en-ZA" dirty="0" err="1" smtClean="0"/>
              <a:t>afunelamento</a:t>
            </a:r>
            <a:r>
              <a:rPr lang="en-ZA" dirty="0" smtClean="0"/>
              <a:t> da base </a:t>
            </a:r>
            <a:r>
              <a:rPr lang="en-ZA" dirty="0" err="1" smtClean="0"/>
              <a:t>produtiva</a:t>
            </a:r>
            <a:r>
              <a:rPr lang="en-ZA" dirty="0" smtClean="0"/>
              <a:t> e </a:t>
            </a:r>
            <a:r>
              <a:rPr lang="en-ZA" dirty="0" err="1" smtClean="0"/>
              <a:t>porosidade</a:t>
            </a:r>
            <a:r>
              <a:rPr lang="en-ZA" dirty="0" smtClean="0"/>
              <a:t>.</a:t>
            </a:r>
          </a:p>
          <a:p>
            <a:pPr marL="0" indent="0">
              <a:buNone/>
            </a:pPr>
            <a:endParaRPr lang="en-ZA" dirty="0"/>
          </a:p>
          <a:p>
            <a:pPr marL="0" indent="0">
              <a:buNone/>
            </a:pPr>
            <a:endParaRPr lang="en-ZA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00034" y="1357298"/>
            <a:ext cx="8229600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4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97589" y="980728"/>
            <a:ext cx="8694891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lvl="0"/>
            <a:r>
              <a:rPr lang="en-US" sz="1600" b="1" noProof="1" smtClean="0">
                <a:solidFill>
                  <a:prstClr val="black"/>
                </a:solidFill>
              </a:rPr>
              <a:t>Evolu</a:t>
            </a:r>
            <a:r>
              <a:rPr lang="pt-PT" sz="1600" b="1" noProof="1" smtClean="0">
                <a:solidFill>
                  <a:prstClr val="black"/>
                </a:solidFill>
              </a:rPr>
              <a:t>ção</a:t>
            </a:r>
            <a:r>
              <a:rPr lang="en-US" sz="1600" b="1" noProof="1" smtClean="0">
                <a:solidFill>
                  <a:prstClr val="black"/>
                </a:solidFill>
              </a:rPr>
              <a:t> dos principais componentes </a:t>
            </a:r>
          </a:p>
          <a:p>
            <a:pPr lvl="0">
              <a:spcBef>
                <a:spcPct val="20000"/>
              </a:spcBef>
            </a:pPr>
            <a:r>
              <a:rPr lang="en-US" sz="1600" b="1" noProof="1" smtClean="0">
                <a:solidFill>
                  <a:prstClr val="black"/>
                </a:solidFill>
              </a:rPr>
              <a:t>Sector p</a:t>
            </a:r>
            <a:r>
              <a:rPr lang="pt-PT" sz="1600" b="1" noProof="1" smtClean="0">
                <a:solidFill>
                  <a:prstClr val="black"/>
                </a:solidFill>
              </a:rPr>
              <a:t>ú</a:t>
            </a:r>
            <a:r>
              <a:rPr lang="en-US" sz="1600" b="1" noProof="1" smtClean="0">
                <a:solidFill>
                  <a:prstClr val="black"/>
                </a:solidFill>
              </a:rPr>
              <a:t>blico  </a:t>
            </a:r>
            <a:r>
              <a:rPr lang="en-US" sz="1600" noProof="1" smtClean="0">
                <a:solidFill>
                  <a:prstClr val="black"/>
                </a:solidFill>
              </a:rPr>
              <a:t>- </a:t>
            </a:r>
            <a:r>
              <a:rPr lang="en-US" sz="1600" noProof="1" smtClean="0">
                <a:solidFill>
                  <a:prstClr val="black"/>
                </a:solidFill>
              </a:rPr>
              <a:t>permanece o </a:t>
            </a:r>
            <a:r>
              <a:rPr lang="en-ZA" sz="1600" noProof="1" smtClean="0">
                <a:solidFill>
                  <a:prstClr val="black"/>
                </a:solidFill>
              </a:rPr>
              <a:t>efeito </a:t>
            </a:r>
            <a:r>
              <a:rPr lang="en-ZA" sz="1600" noProof="1" smtClean="0">
                <a:solidFill>
                  <a:prstClr val="black"/>
                </a:solidFill>
              </a:rPr>
              <a:t>estruturador do ambiênte macroeconómico da  economia, favoravel ao  afunelamento da base </a:t>
            </a:r>
            <a:r>
              <a:rPr lang="en-ZA" sz="1600" noProof="1" smtClean="0">
                <a:solidFill>
                  <a:prstClr val="black"/>
                </a:solidFill>
              </a:rPr>
              <a:t>produtiva</a:t>
            </a:r>
            <a:r>
              <a:rPr lang="en-ZA" sz="1600" noProof="1">
                <a:solidFill>
                  <a:prstClr val="black"/>
                </a:solidFill>
              </a:rPr>
              <a:t> </a:t>
            </a:r>
            <a:r>
              <a:rPr lang="en-ZA" sz="1600" noProof="1" smtClean="0">
                <a:solidFill>
                  <a:prstClr val="black"/>
                </a:solidFill>
              </a:rPr>
              <a:t>-&gt;</a:t>
            </a:r>
            <a:r>
              <a:rPr lang="en-ZA" sz="1600" noProof="1" smtClean="0">
                <a:solidFill>
                  <a:prstClr val="black"/>
                </a:solidFill>
              </a:rPr>
              <a:t> </a:t>
            </a:r>
            <a:r>
              <a:rPr lang="en-ZA" sz="1600" noProof="1" smtClean="0">
                <a:solidFill>
                  <a:prstClr val="black"/>
                </a:solidFill>
              </a:rPr>
              <a:t>porosidade económica e a necessidade contínua dos influxos de capital externo (ou rendas dos recursos naturais).</a:t>
            </a:r>
          </a:p>
          <a:p>
            <a:pPr lvl="0">
              <a:spcBef>
                <a:spcPct val="20000"/>
              </a:spcBef>
            </a:pPr>
            <a:r>
              <a:rPr lang="en-ZA" sz="1600" noProof="1" smtClean="0">
                <a:solidFill>
                  <a:prstClr val="black"/>
                </a:solidFill>
              </a:rPr>
              <a:t>1. Garante perto da metade das M da economia (excluindo os grandes projectos de IDE) – sem contrapartida produtiva e de um modo contínuo.</a:t>
            </a:r>
            <a:endParaRPr lang="pt-PT" sz="1600" noProof="1" smtClean="0"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589" y="2492896"/>
            <a:ext cx="4011613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Placeholder 5"/>
          <p:cNvSpPr txBox="1">
            <a:spLocks/>
          </p:cNvSpPr>
          <p:nvPr/>
        </p:nvSpPr>
        <p:spPr>
          <a:xfrm>
            <a:off x="4614833" y="2060841"/>
            <a:ext cx="3845599" cy="4320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0" lang="pt-PT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Gráfico 13. </a:t>
            </a:r>
            <a:r>
              <a:rPr lang="pt-PT" sz="1200" b="1" dirty="0" smtClean="0"/>
              <a:t>Relação entre o défice comercial médio da última década e o tipo de país</a:t>
            </a:r>
            <a:endParaRPr kumimoji="0" lang="en-ZA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1879266684"/>
              </p:ext>
            </p:extLst>
          </p:nvPr>
        </p:nvGraphicFramePr>
        <p:xfrm>
          <a:off x="4283968" y="2452489"/>
          <a:ext cx="4596731" cy="2427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985101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en-US" sz="3200" dirty="0" err="1"/>
              <a:t>Conclus</a:t>
            </a:r>
            <a:r>
              <a:rPr lang="en-ZA" sz="3200" dirty="0"/>
              <a:t>õ</a:t>
            </a:r>
            <a:r>
              <a:rPr lang="en-US" sz="3200" dirty="0" err="1"/>
              <a:t>es</a:t>
            </a:r>
            <a:r>
              <a:rPr lang="en-US" sz="3200" dirty="0"/>
              <a:t> e </a:t>
            </a:r>
            <a:r>
              <a:rPr lang="en-US" sz="3200" dirty="0" err="1"/>
              <a:t>pesquisa</a:t>
            </a:r>
            <a:r>
              <a:rPr lang="en-US" sz="3200" dirty="0"/>
              <a:t> </a:t>
            </a:r>
            <a:r>
              <a:rPr lang="en-US" sz="3200" dirty="0" err="1" smtClean="0"/>
              <a:t>futura</a:t>
            </a:r>
            <a:r>
              <a:rPr lang="en-US" sz="3200" dirty="0" smtClean="0"/>
              <a:t> (1)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noProof="1" smtClean="0"/>
              <a:t>Influxos de IDE -» efeito líquido - concentra</a:t>
            </a:r>
            <a:r>
              <a:rPr lang="pt-PT" noProof="1" smtClean="0">
                <a:solidFill>
                  <a:prstClr val="black"/>
                </a:solidFill>
              </a:rPr>
              <a:t>ção</a:t>
            </a:r>
            <a:r>
              <a:rPr lang="en-US" noProof="1" smtClean="0"/>
              <a:t> do capital e das estruturas produtivas, com ganhos sociais reduzidas para a economia – demanda por despesa pública adicional, que no contexto de benefícios fiscais gera a necessidade do endividamento público externo.</a:t>
            </a:r>
          </a:p>
          <a:p>
            <a:pPr>
              <a:buNone/>
            </a:pPr>
            <a:endParaRPr lang="en-US" noProof="1" smtClean="0"/>
          </a:p>
          <a:p>
            <a:pPr>
              <a:buNone/>
            </a:pPr>
            <a:r>
              <a:rPr lang="en-US" noProof="1" smtClean="0"/>
              <a:t>Influxos de capital externo por via da dívida pública -» alimentam o balanço comercial negativo com a economia mundial e excedem press</a:t>
            </a:r>
            <a:r>
              <a:rPr lang="pt-PT" noProof="1" smtClean="0">
                <a:solidFill>
                  <a:prstClr val="black"/>
                </a:solidFill>
              </a:rPr>
              <a:t>ã</a:t>
            </a:r>
            <a:r>
              <a:rPr lang="en-US" noProof="1" smtClean="0"/>
              <a:t>o para gerar um ambiênte favorável a certo tipo de investimento (IDE orientado para exportação de bens primários; serviços e actividades especulativas), a sua aplicação (o investimento público) está orientada para atender as necessidades dos grandes projectos de IDE -» concentração de capital e insustentabilidade macroeconómica dos balanços externo e fiscal, dependência do influxo contínuo de recursos externos.</a:t>
            </a:r>
            <a:endParaRPr lang="en-US" noProof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Conclus</a:t>
            </a:r>
            <a:r>
              <a:rPr lang="en-ZA" dirty="0"/>
              <a:t>õ</a:t>
            </a:r>
            <a:r>
              <a:rPr lang="en-US" dirty="0" err="1"/>
              <a:t>es</a:t>
            </a:r>
            <a:r>
              <a:rPr lang="en-US" dirty="0"/>
              <a:t> e </a:t>
            </a:r>
            <a:r>
              <a:rPr lang="en-US" dirty="0" err="1"/>
              <a:t>pesquisa</a:t>
            </a:r>
            <a:r>
              <a:rPr lang="en-US" dirty="0"/>
              <a:t> </a:t>
            </a:r>
            <a:r>
              <a:rPr lang="en-US" dirty="0" err="1" smtClean="0"/>
              <a:t>futura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noProof="1" smtClean="0"/>
              <a:t>Os influxos do capital externo e a sua integração na economia tem papel estruturante tanto na crise assim como no modo de funcionamento da economia moçambicana. </a:t>
            </a:r>
          </a:p>
          <a:p>
            <a:pPr marL="0" indent="0">
              <a:buNone/>
            </a:pPr>
            <a:endParaRPr lang="en-US" noProof="1"/>
          </a:p>
          <a:p>
            <a:pPr marL="0" indent="0">
              <a:buNone/>
            </a:pPr>
            <a:r>
              <a:rPr lang="en-US" noProof="1" smtClean="0"/>
              <a:t>A composiçãodos influxos, o seu enquadramento na economia e a interacção estabelecida entre os diferentes componentes alimenta a porosidade económica e a estrutural dependência da economia dos fluxos contínuos de recursos externos. </a:t>
            </a:r>
          </a:p>
          <a:p>
            <a:pPr marL="0" indent="0">
              <a:buNone/>
            </a:pPr>
            <a:endParaRPr lang="en-US" b="1" noProof="1" smtClean="0"/>
          </a:p>
          <a:p>
            <a:pPr marL="0" indent="0">
              <a:buNone/>
            </a:pPr>
            <a:r>
              <a:rPr lang="en-US" b="1" noProof="1" smtClean="0"/>
              <a:t>Possíveis caminhos para pesquisa futura</a:t>
            </a:r>
          </a:p>
          <a:p>
            <a:pPr marL="0" indent="0">
              <a:buNone/>
            </a:pPr>
            <a:r>
              <a:rPr lang="en-US" noProof="1"/>
              <a:t>A</a:t>
            </a:r>
            <a:r>
              <a:rPr lang="en-US" noProof="1" smtClean="0"/>
              <a:t>profundar o entendimento sobre:  </a:t>
            </a:r>
          </a:p>
          <a:p>
            <a:pPr>
              <a:buFont typeface="Wingdings" pitchFamily="2" charset="2"/>
              <a:buChar char="Ø"/>
            </a:pPr>
            <a:r>
              <a:rPr lang="en-US" noProof="1" smtClean="0"/>
              <a:t>Funcionamento dos canais que interligam os influxos privados e públicos de capital externo, em particular, a despesa pública;</a:t>
            </a:r>
          </a:p>
          <a:p>
            <a:pPr>
              <a:buFont typeface="Wingdings" pitchFamily="2" charset="2"/>
              <a:buChar char="Ø"/>
            </a:pPr>
            <a:r>
              <a:rPr lang="en-US" noProof="1" smtClean="0"/>
              <a:t>Funcionamento dos diversos mecanismos por meio dos quais os influxos de capital externo no sector público externa afecta as variáveis monetárias e condiciona o ambiente macroeconómico;</a:t>
            </a:r>
          </a:p>
          <a:p>
            <a:pPr>
              <a:buFont typeface="Wingdings" pitchFamily="2" charset="2"/>
              <a:buChar char="Ø"/>
            </a:pPr>
            <a:r>
              <a:rPr lang="en-US" noProof="1"/>
              <a:t>Dinamicas dos influxos de capital ligadas a  outros agentes privados, fora dos grandes projectos de IDE, que ganharam relevância na economia nos últimos </a:t>
            </a:r>
            <a:r>
              <a:rPr lang="en-US" noProof="1" smtClean="0"/>
              <a:t>anos</a:t>
            </a:r>
            <a:r>
              <a:rPr lang="en-US" noProof="1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pt-PT" dirty="0" smtClean="0"/>
          </a:p>
          <a:p>
            <a:pPr algn="ctr">
              <a:buNone/>
            </a:pPr>
            <a:endParaRPr lang="pt-PT" dirty="0" smtClean="0"/>
          </a:p>
          <a:p>
            <a:pPr algn="ctr">
              <a:buNone/>
            </a:pPr>
            <a:r>
              <a:rPr lang="pt-PT" dirty="0" smtClean="0"/>
              <a:t>Obrigada</a:t>
            </a:r>
          </a:p>
          <a:p>
            <a:pPr>
              <a:buNone/>
            </a:pPr>
            <a:endParaRPr lang="pt-P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Estrutura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Contexto</a:t>
            </a:r>
            <a:r>
              <a:rPr lang="en-US" dirty="0" smtClean="0"/>
              <a:t> e </a:t>
            </a:r>
            <a:r>
              <a:rPr lang="en-US" dirty="0" err="1" smtClean="0"/>
              <a:t>pergunta</a:t>
            </a:r>
            <a:r>
              <a:rPr lang="en-US" dirty="0" smtClean="0"/>
              <a:t> de </a:t>
            </a:r>
            <a:r>
              <a:rPr lang="en-US" dirty="0" err="1" smtClean="0"/>
              <a:t>partida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Evid</a:t>
            </a:r>
            <a:r>
              <a:rPr lang="en-ZA" dirty="0" err="1" smtClean="0"/>
              <a:t>ência</a:t>
            </a:r>
            <a:r>
              <a:rPr lang="en-ZA" dirty="0" smtClean="0"/>
              <a:t> </a:t>
            </a:r>
            <a:r>
              <a:rPr lang="en-ZA" dirty="0" err="1" smtClean="0"/>
              <a:t>empírica</a:t>
            </a:r>
            <a:r>
              <a:rPr lang="en-US" dirty="0" smtClean="0"/>
              <a:t> </a:t>
            </a:r>
            <a:r>
              <a:rPr lang="en-US" dirty="0" err="1" smtClean="0"/>
              <a:t>parodoxal</a:t>
            </a:r>
            <a:endParaRPr lang="en-US" dirty="0" smtClean="0"/>
          </a:p>
          <a:p>
            <a:pPr marL="914400" lvl="1" indent="-514350">
              <a:buNone/>
            </a:pPr>
            <a:r>
              <a:rPr lang="en-US" dirty="0" smtClean="0"/>
              <a:t>	Gap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literatura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2. M</a:t>
            </a:r>
            <a:r>
              <a:rPr lang="pt-PT" dirty="0" smtClean="0"/>
              <a:t>é</a:t>
            </a:r>
            <a:r>
              <a:rPr lang="en-US" dirty="0" err="1"/>
              <a:t>todo</a:t>
            </a:r>
            <a:r>
              <a:rPr lang="en-US" dirty="0"/>
              <a:t> </a:t>
            </a:r>
            <a:r>
              <a:rPr lang="en-US" dirty="0" smtClean="0"/>
              <a:t>e </a:t>
            </a:r>
            <a:r>
              <a:rPr lang="en-US" dirty="0" err="1" smtClean="0"/>
              <a:t>argumento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Padr</a:t>
            </a:r>
            <a:r>
              <a:rPr lang="en-ZA" dirty="0" smtClean="0"/>
              <a:t>õ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fluxos</a:t>
            </a:r>
            <a:r>
              <a:rPr lang="en-US" dirty="0" smtClean="0"/>
              <a:t> de capital </a:t>
            </a:r>
            <a:r>
              <a:rPr lang="en-US" dirty="0" err="1" smtClean="0"/>
              <a:t>internacional</a:t>
            </a:r>
            <a:r>
              <a:rPr lang="en-US" dirty="0" smtClean="0"/>
              <a:t> e a </a:t>
            </a:r>
            <a:r>
              <a:rPr lang="en-US" dirty="0" err="1" smtClean="0"/>
              <a:t>porosidade</a:t>
            </a:r>
            <a:r>
              <a:rPr lang="en-US" dirty="0" smtClean="0"/>
              <a:t> eco</a:t>
            </a:r>
            <a:r>
              <a:rPr lang="pt-PT" dirty="0"/>
              <a:t>nó</a:t>
            </a:r>
            <a:r>
              <a:rPr lang="en-US" dirty="0" smtClean="0"/>
              <a:t>mica</a:t>
            </a:r>
          </a:p>
          <a:p>
            <a:pPr marL="514350" indent="-514350">
              <a:buNone/>
            </a:pPr>
            <a:r>
              <a:rPr lang="en-US" dirty="0" smtClean="0"/>
              <a:t>5. </a:t>
            </a:r>
            <a:r>
              <a:rPr lang="en-US" dirty="0" err="1" smtClean="0"/>
              <a:t>Conclus</a:t>
            </a:r>
            <a:r>
              <a:rPr lang="en-ZA" dirty="0" smtClean="0"/>
              <a:t>õ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smtClean="0"/>
              <a:t>e </a:t>
            </a:r>
            <a:r>
              <a:rPr lang="en-US" dirty="0" err="1" smtClean="0"/>
              <a:t>pesquisa</a:t>
            </a:r>
            <a:r>
              <a:rPr lang="en-US" dirty="0" smtClean="0"/>
              <a:t> </a:t>
            </a:r>
            <a:r>
              <a:rPr lang="en-US" dirty="0" err="1" smtClean="0"/>
              <a:t>futura</a:t>
            </a:r>
            <a:endParaRPr lang="en-US" dirty="0" smtClean="0"/>
          </a:p>
          <a:p>
            <a:endParaRPr lang="pt-P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Contexto e pergunta de partida (1)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b="1" dirty="0" err="1"/>
              <a:t>Evid</a:t>
            </a:r>
            <a:r>
              <a:rPr lang="en-ZA" sz="1600" b="1" dirty="0" err="1"/>
              <a:t>ência</a:t>
            </a:r>
            <a:r>
              <a:rPr lang="en-ZA" sz="1600" b="1" dirty="0"/>
              <a:t> </a:t>
            </a:r>
            <a:r>
              <a:rPr lang="en-ZA" sz="1600" b="1" dirty="0" err="1"/>
              <a:t>empírica</a:t>
            </a:r>
            <a:r>
              <a:rPr lang="en-US" sz="1600" b="1" dirty="0"/>
              <a:t> </a:t>
            </a:r>
            <a:r>
              <a:rPr lang="en-US" sz="1600" b="1" dirty="0" err="1"/>
              <a:t>parodoxal</a:t>
            </a:r>
            <a:r>
              <a:rPr lang="en-US" sz="1600" b="1" dirty="0"/>
              <a:t> </a:t>
            </a:r>
            <a:endParaRPr lang="en-US" sz="1600" b="1" dirty="0" smtClean="0"/>
          </a:p>
          <a:p>
            <a:pPr>
              <a:buFont typeface="Wingdings" pitchFamily="2" charset="2"/>
              <a:buChar char="ü"/>
            </a:pPr>
            <a:r>
              <a:rPr lang="en-US" sz="1600" dirty="0" smtClean="0"/>
              <a:t>20 </a:t>
            </a:r>
            <a:r>
              <a:rPr lang="en-US" sz="1600" dirty="0" err="1" smtClean="0"/>
              <a:t>anos</a:t>
            </a:r>
            <a:r>
              <a:rPr lang="en-US" sz="1600" dirty="0" smtClean="0"/>
              <a:t> de a</a:t>
            </a:r>
            <a:r>
              <a:rPr lang="pt-PT" sz="1600" dirty="0" smtClean="0"/>
              <a:t>ltas taxas de crescimento</a:t>
            </a:r>
          </a:p>
          <a:p>
            <a:pPr>
              <a:buFont typeface="Wingdings" pitchFamily="2" charset="2"/>
              <a:buChar char="ü"/>
            </a:pPr>
            <a:r>
              <a:rPr lang="pt-PT" sz="1600" dirty="0"/>
              <a:t>U</a:t>
            </a:r>
            <a:r>
              <a:rPr lang="pt-PT" sz="1600" dirty="0" smtClean="0"/>
              <a:t>m </a:t>
            </a:r>
            <a:r>
              <a:rPr lang="pt-PT" sz="1600" dirty="0"/>
              <a:t>pa</a:t>
            </a:r>
            <a:r>
              <a:rPr lang="en-ZA" sz="1600" dirty="0"/>
              <a:t>í</a:t>
            </a:r>
            <a:r>
              <a:rPr lang="pt-PT" sz="1600" dirty="0"/>
              <a:t>s-exemplo no que diz respeito ao apoio internacional </a:t>
            </a:r>
            <a:r>
              <a:rPr lang="pt-PT" sz="1600" dirty="0" smtClean="0"/>
              <a:t>ao desenvolvimento</a:t>
            </a:r>
          </a:p>
          <a:p>
            <a:pPr>
              <a:buFont typeface="Wingdings" pitchFamily="2" charset="2"/>
              <a:buChar char="ü"/>
            </a:pPr>
            <a:r>
              <a:rPr lang="pt-PT" sz="1600" dirty="0" smtClean="0"/>
              <a:t>Um dos maiores receptores de IDE em </a:t>
            </a:r>
            <a:r>
              <a:rPr lang="en-ZA" sz="1600" dirty="0" smtClean="0"/>
              <a:t>Á</a:t>
            </a:r>
            <a:r>
              <a:rPr lang="pt-PT" sz="1600" dirty="0" smtClean="0"/>
              <a:t>frica </a:t>
            </a:r>
            <a:endParaRPr lang="pt-PT" sz="1600" dirty="0"/>
          </a:p>
          <a:p>
            <a:pPr marL="0" indent="0">
              <a:buNone/>
            </a:pPr>
            <a:r>
              <a:rPr lang="pt-PT" sz="1600" dirty="0" smtClean="0">
                <a:solidFill>
                  <a:srgbClr val="FF0000"/>
                </a:solidFill>
              </a:rPr>
              <a:t>vs </a:t>
            </a:r>
          </a:p>
          <a:p>
            <a:pPr>
              <a:buFont typeface="Wingdings" pitchFamily="2" charset="2"/>
              <a:buChar char="ü"/>
            </a:pPr>
            <a:r>
              <a:rPr lang="pt-PT" sz="1600" dirty="0"/>
              <a:t>Estagnação </a:t>
            </a:r>
            <a:r>
              <a:rPr lang="pt-PT" sz="1600" dirty="0" smtClean="0"/>
              <a:t>da pobreza</a:t>
            </a:r>
          </a:p>
          <a:p>
            <a:pPr>
              <a:buFont typeface="Wingdings" pitchFamily="2" charset="2"/>
              <a:buChar char="ü"/>
            </a:pPr>
            <a:r>
              <a:rPr lang="pt-PT" sz="1600" dirty="0"/>
              <a:t>S</a:t>
            </a:r>
            <a:r>
              <a:rPr lang="pt-PT" sz="1600" dirty="0" smtClean="0"/>
              <a:t>ector manufactureiro – redução do peso no PIB</a:t>
            </a:r>
            <a:endParaRPr lang="pt-PT" sz="1600" dirty="0" smtClean="0"/>
          </a:p>
          <a:p>
            <a:pPr>
              <a:buFont typeface="Wingdings" pitchFamily="2" charset="2"/>
              <a:buChar char="ü"/>
            </a:pPr>
            <a:r>
              <a:rPr lang="en-ZA" sz="1600" dirty="0" smtClean="0"/>
              <a:t>A </a:t>
            </a:r>
            <a:r>
              <a:rPr lang="en-ZA" sz="1600" dirty="0" err="1" smtClean="0"/>
              <a:t>partir</a:t>
            </a:r>
            <a:r>
              <a:rPr lang="en-ZA" sz="1600" dirty="0" smtClean="0"/>
              <a:t> de 2012 – </a:t>
            </a:r>
            <a:r>
              <a:rPr lang="en-ZA" sz="1600" dirty="0" err="1" smtClean="0"/>
              <a:t>crescente</a:t>
            </a:r>
            <a:r>
              <a:rPr lang="en-ZA" sz="1600" dirty="0" smtClean="0"/>
              <a:t> </a:t>
            </a:r>
            <a:r>
              <a:rPr lang="en-ZA" sz="1600" dirty="0" err="1" smtClean="0"/>
              <a:t>volatilidade</a:t>
            </a:r>
            <a:r>
              <a:rPr lang="en-ZA" sz="1600" dirty="0" smtClean="0"/>
              <a:t> e </a:t>
            </a:r>
            <a:r>
              <a:rPr lang="en-ZA" sz="1600" dirty="0" err="1" smtClean="0"/>
              <a:t>deteriorizaçã</a:t>
            </a:r>
            <a:r>
              <a:rPr lang="en-US" sz="1600" dirty="0"/>
              <a:t>o</a:t>
            </a:r>
            <a:r>
              <a:rPr lang="en-ZA" sz="1600" dirty="0" smtClean="0"/>
              <a:t> de </a:t>
            </a:r>
            <a:r>
              <a:rPr lang="en-ZA" sz="1600" dirty="0" err="1" smtClean="0"/>
              <a:t>reservas</a:t>
            </a:r>
            <a:r>
              <a:rPr lang="en-ZA" sz="1600" dirty="0" smtClean="0"/>
              <a:t> </a:t>
            </a:r>
            <a:r>
              <a:rPr lang="en-ZA" sz="1600" dirty="0" err="1" smtClean="0"/>
              <a:t>externas</a:t>
            </a:r>
            <a:r>
              <a:rPr lang="en-ZA" sz="1600" dirty="0" smtClean="0"/>
              <a:t> do </a:t>
            </a:r>
            <a:r>
              <a:rPr lang="pt-PT" sz="1600" dirty="0" smtClean="0"/>
              <a:t>pa</a:t>
            </a:r>
            <a:r>
              <a:rPr lang="en-ZA" sz="1600" dirty="0" smtClean="0"/>
              <a:t>í</a:t>
            </a:r>
            <a:r>
              <a:rPr lang="pt-PT" sz="1600" dirty="0" smtClean="0"/>
              <a:t>s</a:t>
            </a:r>
          </a:p>
          <a:p>
            <a:pPr>
              <a:buFont typeface="Wingdings" pitchFamily="2" charset="2"/>
              <a:buChar char="ü"/>
            </a:pPr>
            <a:r>
              <a:rPr lang="en-ZA" sz="1600" dirty="0" smtClean="0"/>
              <a:t> </a:t>
            </a:r>
            <a:r>
              <a:rPr lang="pt-PT" sz="1600" dirty="0" smtClean="0"/>
              <a:t>C</a:t>
            </a:r>
            <a:r>
              <a:rPr lang="pt-PT" sz="1600" dirty="0"/>
              <a:t>rise económica </a:t>
            </a:r>
            <a:r>
              <a:rPr lang="pt-PT" sz="1600" dirty="0" smtClean="0"/>
              <a:t>de 2016-2017 (2014 - conhecimento sobre a primeira d</a:t>
            </a:r>
            <a:r>
              <a:rPr lang="en-ZA" sz="1600" dirty="0" smtClean="0"/>
              <a:t>í</a:t>
            </a:r>
            <a:r>
              <a:rPr lang="pt-PT" sz="1600" dirty="0" smtClean="0"/>
              <a:t>vida p</a:t>
            </a:r>
            <a:r>
              <a:rPr lang="en-ZA" sz="1600" dirty="0" smtClean="0"/>
              <a:t>ú</a:t>
            </a:r>
            <a:r>
              <a:rPr lang="pt-PT" sz="1600" dirty="0" smtClean="0"/>
              <a:t>blica externa oculta, 2015 –  mais d</a:t>
            </a:r>
            <a:r>
              <a:rPr lang="en-ZA" sz="1600" dirty="0" smtClean="0"/>
              <a:t>Í</a:t>
            </a:r>
            <a:r>
              <a:rPr lang="pt-PT" sz="1600" dirty="0" smtClean="0"/>
              <a:t>vidas ocultas e </a:t>
            </a:r>
            <a:r>
              <a:rPr lang="pt-PT" sz="1600" dirty="0" smtClean="0">
                <a:solidFill>
                  <a:prstClr val="black"/>
                </a:solidFill>
              </a:rPr>
              <a:t>incapacidade </a:t>
            </a:r>
            <a:r>
              <a:rPr lang="pt-PT" sz="1600" dirty="0">
                <a:solidFill>
                  <a:prstClr val="black"/>
                </a:solidFill>
              </a:rPr>
              <a:t>de pagamento do </a:t>
            </a:r>
            <a:r>
              <a:rPr lang="pt-PT" sz="1600" dirty="0" smtClean="0">
                <a:solidFill>
                  <a:prstClr val="black"/>
                </a:solidFill>
              </a:rPr>
              <a:t>executivo,  2016 - </a:t>
            </a:r>
            <a:r>
              <a:rPr lang="pt-PT" sz="1600" dirty="0"/>
              <a:t>suspensão</a:t>
            </a:r>
            <a:r>
              <a:rPr lang="pt-PT" sz="1600" dirty="0" smtClean="0">
                <a:solidFill>
                  <a:prstClr val="black"/>
                </a:solidFill>
              </a:rPr>
              <a:t> de apoio internacional  ao or</a:t>
            </a:r>
            <a:r>
              <a:rPr lang="en-ZA" sz="1600" dirty="0" smtClean="0"/>
              <a:t>ç</a:t>
            </a:r>
            <a:r>
              <a:rPr lang="pt-PT" sz="1600" dirty="0" smtClean="0">
                <a:solidFill>
                  <a:prstClr val="black"/>
                </a:solidFill>
              </a:rPr>
              <a:t>amento do Estado)</a:t>
            </a:r>
            <a:r>
              <a:rPr lang="pt-PT" sz="1600" dirty="0" smtClean="0"/>
              <a:t>.</a:t>
            </a:r>
          </a:p>
          <a:p>
            <a:pPr marL="0" indent="0">
              <a:buNone/>
            </a:pPr>
            <a:endParaRPr lang="pt-PT" sz="1600" dirty="0"/>
          </a:p>
          <a:p>
            <a:pPr marL="0" indent="0">
              <a:buNone/>
            </a:pPr>
            <a:r>
              <a:rPr lang="pt-PT" sz="1600" dirty="0"/>
              <a:t>Revela uma economia com funcionamento crescentemente depende da injecção contínua </a:t>
            </a:r>
            <a:r>
              <a:rPr lang="pt-PT" sz="1600" dirty="0" smtClean="0"/>
              <a:t>de capital </a:t>
            </a:r>
            <a:r>
              <a:rPr lang="pt-PT" sz="1600" dirty="0"/>
              <a:t>externo </a:t>
            </a:r>
            <a:r>
              <a:rPr lang="pt-PT" sz="1600" dirty="0" smtClean="0"/>
              <a:t>e incapaz </a:t>
            </a:r>
            <a:r>
              <a:rPr lang="pt-PT" sz="1600" dirty="0"/>
              <a:t>de resolver os problemas de desenvolvimento. </a:t>
            </a:r>
            <a:endParaRPr lang="en-ZA" sz="1600" dirty="0"/>
          </a:p>
          <a:p>
            <a:pPr marL="0" indent="0">
              <a:buNone/>
            </a:pPr>
            <a:endParaRPr lang="pt-PT" sz="1600" dirty="0" smtClean="0"/>
          </a:p>
          <a:p>
            <a:pPr marL="0" indent="0">
              <a:buNone/>
            </a:pPr>
            <a:r>
              <a:rPr lang="pt-PT" sz="1600" dirty="0" smtClean="0"/>
              <a:t>Porquê</a:t>
            </a:r>
            <a:r>
              <a:rPr lang="pt-PT" sz="1600" dirty="0" smtClean="0"/>
              <a:t>?</a:t>
            </a:r>
            <a:endParaRPr lang="pt-PT" sz="1600" dirty="0" smtClean="0"/>
          </a:p>
          <a:p>
            <a:pPr marL="0" indent="0">
              <a:buNone/>
            </a:pPr>
            <a:endParaRPr lang="pt-PT" sz="1600" dirty="0" smtClean="0"/>
          </a:p>
          <a:p>
            <a:pPr>
              <a:buNone/>
            </a:pPr>
            <a:endParaRPr lang="pt-PT" sz="16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785818"/>
          </a:xfrm>
        </p:spPr>
        <p:txBody>
          <a:bodyPr>
            <a:normAutofit/>
          </a:bodyPr>
          <a:lstStyle/>
          <a:p>
            <a:r>
              <a:rPr lang="pt-PT" dirty="0">
                <a:solidFill>
                  <a:prstClr val="black"/>
                </a:solidFill>
              </a:rPr>
              <a:t>Contexto e pergunta de </a:t>
            </a:r>
            <a:r>
              <a:rPr lang="pt-PT" dirty="0" smtClean="0">
                <a:solidFill>
                  <a:prstClr val="black"/>
                </a:solidFill>
              </a:rPr>
              <a:t>partida (2)</a:t>
            </a:r>
            <a:endParaRPr lang="pt-PT" sz="2800" dirty="0" smtClean="0">
              <a:solidFill>
                <a:srgbClr val="FF0000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57158" y="3573015"/>
            <a:ext cx="4025466" cy="447423"/>
          </a:xfrm>
        </p:spPr>
        <p:txBody>
          <a:bodyPr>
            <a:normAutofit fontScale="92500" lnSpcReduction="20000"/>
          </a:bodyPr>
          <a:lstStyle/>
          <a:p>
            <a:r>
              <a:rPr lang="pt-PT" sz="1400" dirty="0" smtClean="0"/>
              <a:t>Gráfico 3: Taxas de crescimento da economia, 2010-2017</a:t>
            </a:r>
            <a:endParaRPr lang="en-ZA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2" y="3214685"/>
            <a:ext cx="4040188" cy="2911477"/>
          </a:xfrm>
        </p:spPr>
        <p:txBody>
          <a:bodyPr/>
          <a:lstStyle/>
          <a:p>
            <a:endParaRPr lang="pt-PT" dirty="0" smtClean="0"/>
          </a:p>
          <a:p>
            <a:endParaRPr lang="en-Z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743012" y="1271040"/>
            <a:ext cx="3672408" cy="571504"/>
          </a:xfrm>
        </p:spPr>
        <p:txBody>
          <a:bodyPr>
            <a:normAutofit/>
          </a:bodyPr>
          <a:lstStyle/>
          <a:p>
            <a:r>
              <a:rPr lang="pt-PT" sz="1400" dirty="0" smtClean="0"/>
              <a:t>Gráfico 2. Evolução da taxa de câmbio Metical/USD, 2010-2017</a:t>
            </a:r>
            <a:endParaRPr lang="en-ZA" sz="1400" dirty="0"/>
          </a:p>
        </p:txBody>
      </p:sp>
      <p:pic>
        <p:nvPicPr>
          <p:cNvPr id="1026" name="Picture 2" descr="C:\Users\Public\Pictures\Sample Pictures\Picture1.png"/>
          <p:cNvPicPr>
            <a:picLocks noChangeAspect="1" noChangeArrowheads="1"/>
          </p:cNvPicPr>
          <p:nvPr/>
        </p:nvPicPr>
        <p:blipFill>
          <a:blip r:embed="rId2" cstate="print">
            <a:lum bright="-20000"/>
          </a:blip>
          <a:srcRect/>
          <a:stretch>
            <a:fillRect/>
          </a:stretch>
        </p:blipFill>
        <p:spPr bwMode="auto">
          <a:xfrm>
            <a:off x="357158" y="4077072"/>
            <a:ext cx="4114800" cy="2160241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>
            <a:lum bright="-21000"/>
          </a:blip>
          <a:srcRect/>
          <a:stretch>
            <a:fillRect/>
          </a:stretch>
        </p:blipFill>
        <p:spPr bwMode="auto">
          <a:xfrm>
            <a:off x="4788024" y="1867992"/>
            <a:ext cx="3798734" cy="1515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500034" y="1357298"/>
            <a:ext cx="8229600" cy="10112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4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357158" y="785794"/>
            <a:ext cx="8229600" cy="22860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endParaRPr kumimoji="0" lang="en-ZA" sz="4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ext Placeholder 6"/>
          <p:cNvSpPr txBox="1">
            <a:spLocks/>
          </p:cNvSpPr>
          <p:nvPr/>
        </p:nvSpPr>
        <p:spPr>
          <a:xfrm>
            <a:off x="4716016" y="3475366"/>
            <a:ext cx="3870742" cy="63325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lvl="0">
              <a:spcBef>
                <a:spcPct val="20000"/>
              </a:spcBef>
            </a:pPr>
            <a:r>
              <a:rPr kumimoji="0" lang="pt-PT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Gráfico 4. </a:t>
            </a:r>
            <a:r>
              <a:rPr lang="pt-PT" sz="1400" b="1" dirty="0" smtClean="0"/>
              <a:t>Inflação da comida na economia moçambicana, 2010-2017</a:t>
            </a:r>
            <a:endParaRPr kumimoji="0" lang="en-ZA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lum bright="-19000"/>
          </a:blip>
          <a:srcRect/>
          <a:stretch>
            <a:fillRect/>
          </a:stretch>
        </p:blipFill>
        <p:spPr bwMode="auto">
          <a:xfrm>
            <a:off x="4716016" y="4077073"/>
            <a:ext cx="392795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 Placeholder 6"/>
          <p:cNvSpPr txBox="1">
            <a:spLocks/>
          </p:cNvSpPr>
          <p:nvPr/>
        </p:nvSpPr>
        <p:spPr>
          <a:xfrm>
            <a:off x="310658" y="1428736"/>
            <a:ext cx="4000528" cy="500066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1400" dirty="0" smtClean="0"/>
              <a:t>Gráfico 1. Evolução das reservas internacionais  milhões de USD, 2010-2017</a:t>
            </a:r>
            <a:endParaRPr lang="en-ZA" sz="1400" dirty="0"/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5" cstate="print">
            <a:lum bright="-14000"/>
          </a:blip>
          <a:srcRect/>
          <a:stretch>
            <a:fillRect/>
          </a:stretch>
        </p:blipFill>
        <p:spPr bwMode="auto">
          <a:xfrm>
            <a:off x="239220" y="1928802"/>
            <a:ext cx="4143404" cy="1515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956182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Contexto e pergunta de partida (3)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t-PT" sz="1400" b="1" i="1" dirty="0"/>
              <a:t>Gap</a:t>
            </a:r>
            <a:r>
              <a:rPr lang="pt-PT" sz="1400" b="1" dirty="0"/>
              <a:t> na literatura</a:t>
            </a:r>
            <a:endParaRPr lang="en-ZA" sz="1400" dirty="0"/>
          </a:p>
          <a:p>
            <a:pPr>
              <a:buFont typeface="Wingdings" pitchFamily="2" charset="2"/>
              <a:buChar char="Ø"/>
            </a:pPr>
            <a:r>
              <a:rPr lang="pt-PT" sz="1400" dirty="0"/>
              <a:t>Literatura mainstream  –  mobilidade de capital </a:t>
            </a:r>
            <a:r>
              <a:rPr lang="pt-PT" sz="1400" dirty="0" smtClean="0"/>
              <a:t>permite </a:t>
            </a:r>
            <a:r>
              <a:rPr lang="pt-PT" sz="1400" dirty="0"/>
              <a:t>que um funcionamento mais “perfeito” dos mercados e suprime  a falta de capital nos países  pobres </a:t>
            </a:r>
            <a:r>
              <a:rPr lang="pt-PT" sz="1400" dirty="0" smtClean="0"/>
              <a:t>- </a:t>
            </a:r>
            <a:r>
              <a:rPr lang="pt-PT" sz="1400" dirty="0"/>
              <a:t>é sempre favoravel ao </a:t>
            </a:r>
            <a:r>
              <a:rPr lang="pt-PT" sz="1400" dirty="0" smtClean="0"/>
              <a:t>desenvolvimento</a:t>
            </a:r>
            <a:r>
              <a:rPr lang="pt-PT" sz="1400" dirty="0"/>
              <a:t> </a:t>
            </a:r>
            <a:r>
              <a:rPr lang="pt-PT" sz="1400" dirty="0" smtClean="0"/>
              <a:t>VS </a:t>
            </a:r>
            <a:r>
              <a:rPr lang="pt-PT" sz="1400" dirty="0"/>
              <a:t>a evidência empírica. </a:t>
            </a:r>
            <a:endParaRPr lang="en-ZA" sz="1400" dirty="0"/>
          </a:p>
          <a:p>
            <a:pPr>
              <a:buFont typeface="Wingdings" pitchFamily="2" charset="2"/>
              <a:buChar char="Ø"/>
            </a:pPr>
            <a:r>
              <a:rPr lang="pt-PT" sz="1400" dirty="0" smtClean="0"/>
              <a:t>Mercados </a:t>
            </a:r>
            <a:r>
              <a:rPr lang="pt-PT" sz="1400" dirty="0"/>
              <a:t>imperfeitos  nem sempre direccionam bem o capital  – a necessidade de intervenção do Estado (Stiglitz, 2009) </a:t>
            </a:r>
            <a:r>
              <a:rPr lang="pt-PT" sz="1400" dirty="0" smtClean="0"/>
              <a:t>-  análise dicotómica n</a:t>
            </a:r>
            <a:r>
              <a:rPr lang="pt-PT" sz="1400" dirty="0"/>
              <a:t>ã</a:t>
            </a:r>
            <a:r>
              <a:rPr lang="pt-PT" sz="1400" dirty="0" smtClean="0"/>
              <a:t>o explica a natureza dos mercados e dos estados.</a:t>
            </a:r>
          </a:p>
          <a:p>
            <a:pPr>
              <a:buFont typeface="Wingdings" pitchFamily="2" charset="2"/>
              <a:buChar char="Ø"/>
            </a:pPr>
            <a:endParaRPr lang="en-ZA" sz="1400" dirty="0"/>
          </a:p>
          <a:p>
            <a:pPr marL="0" indent="0">
              <a:buNone/>
            </a:pPr>
            <a:r>
              <a:rPr lang="pt-PT" sz="1400" dirty="0"/>
              <a:t>Explicações </a:t>
            </a:r>
            <a:r>
              <a:rPr lang="pt-PT" sz="1400" dirty="0" smtClean="0"/>
              <a:t>mais sistemáticas </a:t>
            </a:r>
            <a:endParaRPr lang="en-ZA" sz="1400" dirty="0"/>
          </a:p>
          <a:p>
            <a:pPr marL="0" indent="-457200">
              <a:buFont typeface="Wingdings" pitchFamily="2" charset="2"/>
              <a:buChar char="Ø"/>
            </a:pPr>
            <a:r>
              <a:rPr lang="pt-PT" sz="1400" dirty="0"/>
              <a:t>O sistema financeiro  e a acumulação do capital fictício geram uma dinâmica endógena desestabilizadora na economia </a:t>
            </a:r>
            <a:r>
              <a:rPr lang="pt-PT" sz="1400" dirty="0" smtClean="0"/>
              <a:t>capitalista, geradora das crises </a:t>
            </a:r>
            <a:r>
              <a:rPr lang="pt-PT" sz="1400" dirty="0"/>
              <a:t>periódicas </a:t>
            </a:r>
            <a:r>
              <a:rPr lang="pt-PT" sz="1400" dirty="0" smtClean="0"/>
              <a:t>(Minsky</a:t>
            </a:r>
            <a:r>
              <a:rPr lang="pt-PT" sz="1400" dirty="0"/>
              <a:t>, 1992).</a:t>
            </a:r>
            <a:endParaRPr lang="en-ZA" sz="1400" dirty="0"/>
          </a:p>
          <a:p>
            <a:pPr marL="0" indent="-457200">
              <a:buFont typeface="Wingdings" pitchFamily="2" charset="2"/>
              <a:buChar char="Ø"/>
            </a:pPr>
            <a:r>
              <a:rPr lang="pt-PT" sz="1400" dirty="0"/>
              <a:t>Fenómeno de financiarização  - aumento do papel do capital ficticio na acumulacao de capital </a:t>
            </a:r>
            <a:r>
              <a:rPr lang="pt-PT" sz="1400" dirty="0" smtClean="0"/>
              <a:t>(</a:t>
            </a:r>
            <a:r>
              <a:rPr lang="pt-PT" sz="1400" dirty="0"/>
              <a:t>Fine, 2010</a:t>
            </a:r>
            <a:r>
              <a:rPr lang="pt-PT" sz="1400" dirty="0" smtClean="0"/>
              <a:t>), com aumento, </a:t>
            </a:r>
            <a:r>
              <a:rPr lang="en-ZA" sz="1400" dirty="0"/>
              <a:t>a n</a:t>
            </a:r>
            <a:r>
              <a:rPr lang="pt-PT" sz="1400" dirty="0"/>
              <a:t>í</a:t>
            </a:r>
            <a:r>
              <a:rPr lang="en-ZA" sz="1400" dirty="0" err="1"/>
              <a:t>vel</a:t>
            </a:r>
            <a:r>
              <a:rPr lang="en-ZA" sz="1400" dirty="0"/>
              <a:t> </a:t>
            </a:r>
            <a:r>
              <a:rPr lang="en-ZA" sz="1400" dirty="0" smtClean="0"/>
              <a:t>global,</a:t>
            </a:r>
            <a:r>
              <a:rPr lang="pt-PT" sz="1400" dirty="0" smtClean="0"/>
              <a:t> dos fluxos de capital relativamente a produç</a:t>
            </a:r>
            <a:r>
              <a:rPr lang="pt-PT" sz="1400" dirty="0">
                <a:solidFill>
                  <a:prstClr val="black"/>
                </a:solidFill>
              </a:rPr>
              <a:t>ã</a:t>
            </a:r>
            <a:r>
              <a:rPr lang="en-ZA" sz="1400" dirty="0" smtClean="0"/>
              <a:t>o</a:t>
            </a:r>
            <a:r>
              <a:rPr lang="pt-PT" sz="1400" dirty="0" smtClean="0"/>
              <a:t>.</a:t>
            </a:r>
            <a:endParaRPr lang="en-ZA" sz="1400" dirty="0"/>
          </a:p>
          <a:p>
            <a:pPr marL="0" indent="-457200">
              <a:buFont typeface="Wingdings" pitchFamily="2" charset="2"/>
              <a:buChar char="Ø"/>
            </a:pPr>
            <a:r>
              <a:rPr lang="pt-PT" sz="1400" dirty="0"/>
              <a:t>Contexto </a:t>
            </a:r>
            <a:r>
              <a:rPr lang="pt-PT" sz="1400" dirty="0" smtClean="0"/>
              <a:t>histórico e social de Moçambique </a:t>
            </a:r>
            <a:r>
              <a:rPr lang="pt-PT" sz="1400" dirty="0"/>
              <a:t>– modo extractivo </a:t>
            </a:r>
            <a:r>
              <a:rPr lang="pt-PT" sz="1400" dirty="0" smtClean="0"/>
              <a:t>da </a:t>
            </a:r>
            <a:r>
              <a:rPr lang="pt-PT" sz="1400" dirty="0"/>
              <a:t>acumulação de </a:t>
            </a:r>
            <a:r>
              <a:rPr lang="pt-PT" sz="1400" dirty="0" smtClean="0"/>
              <a:t>capital, </a:t>
            </a:r>
            <a:r>
              <a:rPr lang="pt-PT" sz="1400" dirty="0" smtClean="0"/>
              <a:t>com </a:t>
            </a:r>
            <a:r>
              <a:rPr lang="pt-PT" sz="1400" dirty="0"/>
              <a:t>o papel  primordial  do capital internacional  na acumulação doméstica e na criação da classe capitalista nacional.  Dinâmicas identificadas (conducentes a porosidade economica – </a:t>
            </a:r>
            <a:r>
              <a:rPr lang="pt-PT" sz="1400" dirty="0" smtClean="0"/>
              <a:t>perda </a:t>
            </a:r>
            <a:r>
              <a:rPr lang="pt-PT" sz="1400" dirty="0"/>
              <a:t>social do valor gerado na economia</a:t>
            </a:r>
            <a:r>
              <a:rPr lang="pt-PT" sz="1400" dirty="0" smtClean="0"/>
              <a:t>): </a:t>
            </a:r>
            <a:r>
              <a:rPr lang="pt-PT" sz="1400" dirty="0"/>
              <a:t>1) Domínio na estruturação económica </a:t>
            </a:r>
            <a:r>
              <a:rPr lang="pt-PT" sz="1400" dirty="0" smtClean="0"/>
              <a:t>dos </a:t>
            </a:r>
            <a:r>
              <a:rPr lang="pt-PT" sz="1400" dirty="0"/>
              <a:t>grandes projectos de IDE, orientados  para exportação </a:t>
            </a:r>
            <a:r>
              <a:rPr lang="pt-PT" sz="1400" dirty="0" smtClean="0"/>
              <a:t>de </a:t>
            </a:r>
            <a:r>
              <a:rPr lang="pt-PT" sz="1400" dirty="0"/>
              <a:t>bens primarios e favorecidos com os beneficios </a:t>
            </a:r>
            <a:r>
              <a:rPr lang="pt-PT" sz="1400" dirty="0" smtClean="0"/>
              <a:t>fiscais; </a:t>
            </a:r>
            <a:r>
              <a:rPr lang="pt-PT" sz="1400" dirty="0"/>
              <a:t>2) privatização dos recursos públicos, inclusive o uso da dívida pública para os interesses privados (Castel-Branco, 2014</a:t>
            </a:r>
            <a:r>
              <a:rPr lang="pt-PT" sz="1400" dirty="0" smtClean="0"/>
              <a:t>), em particular, para o investimento ligado ao </a:t>
            </a:r>
            <a:r>
              <a:rPr lang="pt-PT" sz="1400" dirty="0"/>
              <a:t>complexo mineral-energético </a:t>
            </a:r>
            <a:r>
              <a:rPr lang="pt-PT" sz="1400" dirty="0" smtClean="0"/>
              <a:t>(</a:t>
            </a:r>
            <a:r>
              <a:rPr lang="pt-PT" sz="1400" dirty="0"/>
              <a:t>Massarongo, 2016</a:t>
            </a:r>
            <a:r>
              <a:rPr lang="pt-PT" sz="1400" dirty="0" smtClean="0"/>
              <a:t>).</a:t>
            </a:r>
          </a:p>
          <a:p>
            <a:pPr marL="0" indent="-457200">
              <a:buFont typeface="Wingdings" pitchFamily="2" charset="2"/>
              <a:buChar char="Ø"/>
            </a:pPr>
            <a:endParaRPr lang="en-ZA" sz="1400" dirty="0"/>
          </a:p>
          <a:p>
            <a:pPr marL="0" indent="0">
              <a:buNone/>
            </a:pPr>
            <a:r>
              <a:rPr lang="pt-PT" sz="1400" b="1" dirty="0"/>
              <a:t>Pergunta:  Qual o  quadro geral dos fluxos de capital em Mocambique? Como os seus principais componentes são integrados na economia </a:t>
            </a:r>
            <a:r>
              <a:rPr lang="pt-PT" sz="1400" b="1" dirty="0" smtClean="0"/>
              <a:t>e relacionam </a:t>
            </a:r>
            <a:r>
              <a:rPr lang="pt-PT" sz="1400" b="1" dirty="0"/>
              <a:t>entre </a:t>
            </a:r>
            <a:r>
              <a:rPr lang="pt-PT" sz="1400" b="1" dirty="0" smtClean="0"/>
              <a:t>si, e porque? </a:t>
            </a:r>
            <a:r>
              <a:rPr lang="pt-PT" sz="1400" b="1" dirty="0"/>
              <a:t>Qual o seu papel na recente </a:t>
            </a:r>
            <a:r>
              <a:rPr lang="pt-PT" sz="1400" b="1" dirty="0" smtClean="0"/>
              <a:t>crise? </a:t>
            </a:r>
            <a:r>
              <a:rPr lang="pt-PT" sz="1400" dirty="0" smtClean="0"/>
              <a:t>Pesquisa exploratória.</a:t>
            </a:r>
            <a:endParaRPr lang="en-ZA" sz="1400" dirty="0"/>
          </a:p>
        </p:txBody>
      </p:sp>
    </p:spTree>
    <p:extLst>
      <p:ext uri="{BB962C8B-B14F-4D97-AF65-F5344CB8AC3E}">
        <p14:creationId xmlns:p14="http://schemas.microsoft.com/office/powerpoint/2010/main" val="636632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Mé</a:t>
            </a:r>
            <a:r>
              <a:rPr lang="en-US" dirty="0" err="1" smtClean="0"/>
              <a:t>todo</a:t>
            </a:r>
            <a:r>
              <a:rPr lang="en-US" dirty="0" smtClean="0"/>
              <a:t> e </a:t>
            </a:r>
            <a:r>
              <a:rPr lang="en-US" dirty="0" err="1" smtClean="0"/>
              <a:t>argumento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b="1" noProof="1" smtClean="0"/>
              <a:t>Metódo</a:t>
            </a:r>
            <a:r>
              <a:rPr lang="en-US" noProof="1" smtClean="0"/>
              <a:t> </a:t>
            </a:r>
          </a:p>
          <a:p>
            <a:pPr marL="0" lvl="0" indent="0">
              <a:buNone/>
            </a:pPr>
            <a:r>
              <a:rPr lang="en-US" noProof="1" smtClean="0"/>
              <a:t>Análise da </a:t>
            </a:r>
            <a:r>
              <a:rPr lang="en-US" sz="3300" noProof="1" smtClean="0">
                <a:solidFill>
                  <a:prstClr val="black"/>
                </a:solidFill>
              </a:rPr>
              <a:t>composição dos influxos de capital internacional, usando as </a:t>
            </a:r>
            <a:r>
              <a:rPr lang="en-US" sz="3400" noProof="1" smtClean="0">
                <a:solidFill>
                  <a:prstClr val="black"/>
                </a:solidFill>
              </a:rPr>
              <a:t>estat</a:t>
            </a:r>
            <a:r>
              <a:rPr lang="en-ZA" sz="3400" noProof="1" smtClean="0"/>
              <a:t>í</a:t>
            </a:r>
            <a:r>
              <a:rPr lang="en-US" sz="3400" noProof="1" smtClean="0">
                <a:solidFill>
                  <a:prstClr val="black"/>
                </a:solidFill>
              </a:rPr>
              <a:t>sticas </a:t>
            </a:r>
            <a:r>
              <a:rPr lang="en-US" sz="3300" noProof="1" smtClean="0">
                <a:solidFill>
                  <a:prstClr val="black"/>
                </a:solidFill>
              </a:rPr>
              <a:t>da Bala</a:t>
            </a:r>
            <a:r>
              <a:rPr lang="en-US" sz="3400" noProof="1" smtClean="0">
                <a:solidFill>
                  <a:prstClr val="black"/>
                </a:solidFill>
              </a:rPr>
              <a:t>n</a:t>
            </a:r>
            <a:r>
              <a:rPr lang="en-US" sz="3400" noProof="1" smtClean="0"/>
              <a:t>ç</a:t>
            </a:r>
            <a:r>
              <a:rPr lang="en-US" sz="3400" noProof="1" smtClean="0">
                <a:solidFill>
                  <a:prstClr val="black"/>
                </a:solidFill>
              </a:rPr>
              <a:t>a</a:t>
            </a:r>
            <a:r>
              <a:rPr lang="en-US" sz="3300" noProof="1" smtClean="0">
                <a:solidFill>
                  <a:prstClr val="black"/>
                </a:solidFill>
              </a:rPr>
              <a:t> de Pagamentos.</a:t>
            </a:r>
            <a:endParaRPr lang="en-US" noProof="1" smtClean="0"/>
          </a:p>
          <a:p>
            <a:pPr>
              <a:buNone/>
            </a:pPr>
            <a:r>
              <a:rPr lang="en-US" noProof="1" smtClean="0"/>
              <a:t>Identificação preliminar dos principais canais por meio dos quais os influxos de capital internacional estruturam o funcionamento da economia moçambicana.</a:t>
            </a:r>
          </a:p>
          <a:p>
            <a:pPr>
              <a:buNone/>
            </a:pPr>
            <a:endParaRPr lang="en-US" noProof="1" smtClean="0"/>
          </a:p>
          <a:p>
            <a:pPr>
              <a:buNone/>
            </a:pPr>
            <a:r>
              <a:rPr lang="en-US" b="1" noProof="1"/>
              <a:t>Argumento: </a:t>
            </a:r>
          </a:p>
          <a:p>
            <a:pPr marL="0" indent="0">
              <a:buNone/>
            </a:pPr>
            <a:r>
              <a:rPr lang="en-US" noProof="1"/>
              <a:t>A actual crise economica foi precedida por e sustentada com um aumento brusco dos influxos de capital internacional na economia moçambicana. Contudo, a análise do papel de capital internacional na crise não pode ser limitada as questões da sua volatilidade ou </a:t>
            </a:r>
            <a:r>
              <a:rPr lang="en-US" noProof="1" smtClean="0"/>
              <a:t>a crescente integração </a:t>
            </a:r>
            <a:r>
              <a:rPr lang="en-US" noProof="1"/>
              <a:t>da economia nacional na economia mundial. </a:t>
            </a:r>
          </a:p>
          <a:p>
            <a:pPr marL="0" indent="0">
              <a:buNone/>
            </a:pPr>
            <a:endParaRPr lang="en-US" noProof="1"/>
          </a:p>
          <a:p>
            <a:pPr marL="0" indent="0">
              <a:buNone/>
            </a:pPr>
            <a:r>
              <a:rPr lang="en-US" noProof="1"/>
              <a:t>A actual composição dos influxos de capital internacional e os modos da sua integração na economia nacional, que determinam a interac</a:t>
            </a:r>
            <a:r>
              <a:rPr lang="en-US" noProof="1">
                <a:solidFill>
                  <a:prstClr val="black"/>
                </a:solidFill>
              </a:rPr>
              <a:t>ção</a:t>
            </a:r>
            <a:r>
              <a:rPr lang="en-US" noProof="1"/>
              <a:t> estabelecida entre os diferentes componentes dos influxos de capital internacional, constituem tanto um dos factores determinantes na configuração das principais relações na economia moçambiçana, estruturalmente </a:t>
            </a:r>
            <a:r>
              <a:rPr lang="en-US" noProof="1" smtClean="0"/>
              <a:t>propensas </a:t>
            </a:r>
            <a:r>
              <a:rPr lang="en-US" noProof="1"/>
              <a:t>a crises, como tamb</a:t>
            </a:r>
            <a:r>
              <a:rPr lang="pt-PT" dirty="0"/>
              <a:t>é</a:t>
            </a:r>
            <a:r>
              <a:rPr lang="en-US" noProof="1"/>
              <a:t>m alimentam a </a:t>
            </a:r>
            <a:r>
              <a:rPr lang="en-ZA" noProof="1"/>
              <a:t>prevalência dos mesmos </a:t>
            </a:r>
            <a:r>
              <a:rPr lang="en-US" noProof="1"/>
              <a:t>padr</a:t>
            </a:r>
            <a:r>
              <a:rPr lang="en-ZA" noProof="1"/>
              <a:t>õ</a:t>
            </a:r>
            <a:r>
              <a:rPr lang="en-US" noProof="1"/>
              <a:t>es nos influxos de capital (IDE concentado em grandes projectos orientados para os bens prim</a:t>
            </a:r>
            <a:r>
              <a:rPr lang="en-ZA" noProof="1"/>
              <a:t>á</a:t>
            </a:r>
            <a:r>
              <a:rPr lang="en-US" noProof="1"/>
              <a:t>rios e a necessidade de apoio internacional ao orçamento do Estado). O enquadramento dos influxos do sector </a:t>
            </a:r>
            <a:r>
              <a:rPr lang="pt-PT" dirty="0"/>
              <a:t>p</a:t>
            </a:r>
            <a:r>
              <a:rPr lang="en-ZA" dirty="0"/>
              <a:t>ú</a:t>
            </a:r>
            <a:r>
              <a:rPr lang="pt-PT" dirty="0"/>
              <a:t>blico tem um papel particularmente crucial.</a:t>
            </a:r>
            <a:endParaRPr lang="en-US" noProof="1"/>
          </a:p>
          <a:p>
            <a:pPr>
              <a:buNone/>
            </a:pPr>
            <a:endParaRPr lang="en-US" noProof="1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Padr</a:t>
            </a:r>
            <a:r>
              <a:rPr lang="en-ZA" sz="3200" dirty="0"/>
              <a:t>õ</a:t>
            </a:r>
            <a:r>
              <a:rPr lang="en-US" sz="3200" dirty="0" err="1"/>
              <a:t>es</a:t>
            </a:r>
            <a:r>
              <a:rPr lang="en-US" sz="3200" dirty="0"/>
              <a:t> </a:t>
            </a:r>
            <a:r>
              <a:rPr lang="en-US" sz="3200" dirty="0" err="1"/>
              <a:t>nos</a:t>
            </a:r>
            <a:r>
              <a:rPr lang="en-US" sz="3200" dirty="0"/>
              <a:t> </a:t>
            </a:r>
            <a:r>
              <a:rPr lang="en-US" sz="3200" dirty="0" err="1"/>
              <a:t>fluxos</a:t>
            </a:r>
            <a:r>
              <a:rPr lang="en-US" sz="3200" dirty="0"/>
              <a:t> de capital </a:t>
            </a:r>
            <a:r>
              <a:rPr lang="en-US" sz="3200" dirty="0" err="1"/>
              <a:t>internacional</a:t>
            </a:r>
            <a:r>
              <a:rPr lang="en-US" sz="3200" dirty="0"/>
              <a:t> e a </a:t>
            </a:r>
            <a:r>
              <a:rPr lang="en-US" sz="3200" dirty="0" err="1"/>
              <a:t>porosidade</a:t>
            </a:r>
            <a:r>
              <a:rPr lang="en-US" sz="3200" dirty="0"/>
              <a:t> eco</a:t>
            </a:r>
            <a:r>
              <a:rPr lang="pt-PT" sz="3200" dirty="0"/>
              <a:t>nó</a:t>
            </a:r>
            <a:r>
              <a:rPr lang="en-US" sz="3200" dirty="0"/>
              <a:t>mica(1</a:t>
            </a:r>
            <a:r>
              <a:rPr lang="en-US" sz="3200" dirty="0" smtClean="0"/>
              <a:t>)</a:t>
            </a:r>
            <a:endParaRPr lang="pt-P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noProof="1" smtClean="0"/>
              <a:t>Intensifica</a:t>
            </a:r>
            <a:r>
              <a:rPr lang="pt-PT" sz="1600" noProof="1" smtClean="0"/>
              <a:t>ção </a:t>
            </a:r>
            <a:r>
              <a:rPr lang="pt-PT" sz="1600" dirty="0" smtClean="0"/>
              <a:t>acelerada dos influxos de capital internacional a partir de 2010</a:t>
            </a:r>
            <a:endParaRPr lang="en-US" sz="1600" dirty="0" smtClean="0"/>
          </a:p>
          <a:p>
            <a:pPr marL="0" indent="0">
              <a:buNone/>
            </a:pPr>
            <a:endParaRPr lang="pt-PT" sz="1600" b="1" dirty="0" smtClean="0"/>
          </a:p>
          <a:p>
            <a:pPr marL="0" indent="0">
              <a:buNone/>
            </a:pPr>
            <a:r>
              <a:rPr lang="pt-PT" sz="1600" b="1" dirty="0" smtClean="0"/>
              <a:t>Gráfico 5. </a:t>
            </a:r>
            <a:r>
              <a:rPr lang="pt-PT" sz="1600" b="1" dirty="0"/>
              <a:t>E</a:t>
            </a:r>
            <a:r>
              <a:rPr lang="pt-PT" sz="1600" b="1" dirty="0" smtClean="0"/>
              <a:t>volução dos influxos de recursos externos na economia moçambicana</a:t>
            </a:r>
            <a:endParaRPr lang="en-US" sz="1600" b="1" dirty="0" smtClean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564904"/>
            <a:ext cx="7667028" cy="365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Padr</a:t>
            </a:r>
            <a:r>
              <a:rPr lang="en-ZA" sz="3200" dirty="0"/>
              <a:t>õ</a:t>
            </a:r>
            <a:r>
              <a:rPr lang="en-US" sz="3200" dirty="0" err="1"/>
              <a:t>es</a:t>
            </a:r>
            <a:r>
              <a:rPr lang="en-US" sz="3200" dirty="0"/>
              <a:t> </a:t>
            </a:r>
            <a:r>
              <a:rPr lang="en-US" sz="3200" dirty="0" err="1"/>
              <a:t>nos</a:t>
            </a:r>
            <a:r>
              <a:rPr lang="en-US" sz="3200" dirty="0"/>
              <a:t> </a:t>
            </a:r>
            <a:r>
              <a:rPr lang="en-US" sz="3200" dirty="0" err="1"/>
              <a:t>fluxos</a:t>
            </a:r>
            <a:r>
              <a:rPr lang="en-US" sz="3200" dirty="0"/>
              <a:t> de capital </a:t>
            </a:r>
            <a:r>
              <a:rPr lang="en-US" sz="3200" dirty="0" err="1"/>
              <a:t>internacional</a:t>
            </a:r>
            <a:r>
              <a:rPr lang="en-US" sz="3200" dirty="0"/>
              <a:t> e a </a:t>
            </a:r>
            <a:r>
              <a:rPr lang="en-US" sz="3200" dirty="0" err="1"/>
              <a:t>porosidade</a:t>
            </a:r>
            <a:r>
              <a:rPr lang="en-US" sz="3200" dirty="0"/>
              <a:t> eco</a:t>
            </a:r>
            <a:r>
              <a:rPr lang="pt-PT" sz="3200" dirty="0"/>
              <a:t>nó</a:t>
            </a:r>
            <a:r>
              <a:rPr lang="en-US" sz="3200" dirty="0"/>
              <a:t>mica(2</a:t>
            </a:r>
            <a:r>
              <a:rPr lang="en-US" sz="3200" dirty="0" smtClean="0"/>
              <a:t>)</a:t>
            </a:r>
            <a:endParaRPr lang="pt-P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/>
          <a:lstStyle/>
          <a:p>
            <a:pPr marL="0" indent="0">
              <a:buNone/>
            </a:pPr>
            <a:r>
              <a:rPr lang="en-US" sz="1600" noProof="1" smtClean="0"/>
              <a:t>Mudan</a:t>
            </a:r>
            <a:r>
              <a:rPr lang="en-US" sz="1600" noProof="1" smtClean="0">
                <a:solidFill>
                  <a:prstClr val="black"/>
                </a:solidFill>
              </a:rPr>
              <a:t>ç</a:t>
            </a:r>
            <a:r>
              <a:rPr lang="en-US" sz="1600" noProof="1" smtClean="0"/>
              <a:t>a na composi</a:t>
            </a:r>
            <a:r>
              <a:rPr lang="en-US" sz="1600" noProof="1" smtClean="0">
                <a:solidFill>
                  <a:prstClr val="black"/>
                </a:solidFill>
              </a:rPr>
              <a:t>ção </a:t>
            </a:r>
            <a:r>
              <a:rPr lang="en-US" sz="1600" noProof="1" smtClean="0"/>
              <a:t>– aumento do papel dos agentes privados (desde 2007) e dos grandes projectos, em particular (desde 2011), na determina</a:t>
            </a:r>
            <a:r>
              <a:rPr lang="en-US" sz="1600" noProof="1" smtClean="0">
                <a:solidFill>
                  <a:prstClr val="black"/>
                </a:solidFill>
              </a:rPr>
              <a:t>ção dos influxos, com posterior expansão do financiamento p</a:t>
            </a:r>
            <a:r>
              <a:rPr lang="pt-PT" sz="1600" noProof="1" smtClean="0"/>
              <a:t>ú</a:t>
            </a:r>
            <a:r>
              <a:rPr lang="en-US" sz="1600" noProof="1" smtClean="0">
                <a:solidFill>
                  <a:prstClr val="black"/>
                </a:solidFill>
              </a:rPr>
              <a:t>blico (desde 2013)</a:t>
            </a:r>
            <a:r>
              <a:rPr lang="en-US" sz="1600" noProof="1" smtClean="0"/>
              <a:t>.</a:t>
            </a:r>
          </a:p>
          <a:p>
            <a:pPr marL="0" indent="0">
              <a:buNone/>
            </a:pPr>
            <a:r>
              <a:rPr lang="pt-PT" sz="1600" b="1" dirty="0"/>
              <a:t>Gráfico </a:t>
            </a:r>
            <a:r>
              <a:rPr lang="pt-PT" sz="1600" b="1" dirty="0" smtClean="0"/>
              <a:t>6</a:t>
            </a:r>
            <a:endParaRPr lang="en-US" sz="1600" b="1" dirty="0"/>
          </a:p>
          <a:p>
            <a:pPr marL="0" indent="0">
              <a:buNone/>
            </a:pPr>
            <a:endParaRPr lang="pt-PT" dirty="0"/>
          </a:p>
        </p:txBody>
      </p:sp>
      <p:pic>
        <p:nvPicPr>
          <p:cNvPr id="4" name="Picture 3" descr="Picture10.png"/>
          <p:cNvPicPr>
            <a:picLocks noChangeAspect="1"/>
          </p:cNvPicPr>
          <p:nvPr/>
        </p:nvPicPr>
        <p:blipFill>
          <a:blip r:embed="rId2" cstate="print">
            <a:lum bright="-39000"/>
          </a:blip>
          <a:stretch>
            <a:fillRect/>
          </a:stretch>
        </p:blipFill>
        <p:spPr>
          <a:xfrm>
            <a:off x="251520" y="2780928"/>
            <a:ext cx="8441035" cy="364846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Padr</a:t>
            </a:r>
            <a:r>
              <a:rPr lang="en-ZA" sz="3200" dirty="0"/>
              <a:t>õ</a:t>
            </a:r>
            <a:r>
              <a:rPr lang="en-US" sz="3200" dirty="0" err="1"/>
              <a:t>es</a:t>
            </a:r>
            <a:r>
              <a:rPr lang="en-US" sz="3200" dirty="0"/>
              <a:t> </a:t>
            </a:r>
            <a:r>
              <a:rPr lang="en-US" sz="3200" dirty="0" err="1"/>
              <a:t>nos</a:t>
            </a:r>
            <a:r>
              <a:rPr lang="en-US" sz="3200" dirty="0"/>
              <a:t> </a:t>
            </a:r>
            <a:r>
              <a:rPr lang="en-US" sz="3200" dirty="0" err="1"/>
              <a:t>fluxos</a:t>
            </a:r>
            <a:r>
              <a:rPr lang="en-US" sz="3200" dirty="0"/>
              <a:t> de capital </a:t>
            </a:r>
            <a:r>
              <a:rPr lang="en-US" sz="3200" dirty="0" err="1"/>
              <a:t>internacional</a:t>
            </a:r>
            <a:r>
              <a:rPr lang="en-US" sz="3200" dirty="0"/>
              <a:t> e a </a:t>
            </a:r>
            <a:r>
              <a:rPr lang="en-US" sz="3200" dirty="0" err="1"/>
              <a:t>porosidade</a:t>
            </a:r>
            <a:r>
              <a:rPr lang="en-US" sz="3200" dirty="0"/>
              <a:t> eco</a:t>
            </a:r>
            <a:r>
              <a:rPr lang="pt-PT" sz="3200" dirty="0"/>
              <a:t>nó</a:t>
            </a:r>
            <a:r>
              <a:rPr lang="en-US" sz="3200" dirty="0"/>
              <a:t>mica(3</a:t>
            </a:r>
            <a:r>
              <a:rPr lang="en-US" sz="3200" dirty="0" smtClean="0"/>
              <a:t>)</a:t>
            </a:r>
            <a:endParaRPr lang="pt-P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 err="1" smtClean="0"/>
              <a:t>Evolu</a:t>
            </a:r>
            <a:r>
              <a:rPr lang="pt-PT" sz="1800" b="1" noProof="1" smtClean="0"/>
              <a:t>ção</a:t>
            </a:r>
            <a:r>
              <a:rPr lang="en-US" sz="1800" b="1" dirty="0" smtClean="0"/>
              <a:t> dos </a:t>
            </a:r>
            <a:r>
              <a:rPr lang="en-US" sz="1800" b="1" dirty="0" err="1" smtClean="0"/>
              <a:t>principais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componentes</a:t>
            </a:r>
            <a:r>
              <a:rPr lang="en-US" sz="1800" b="1" dirty="0" smtClean="0"/>
              <a:t> 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b="1" dirty="0" err="1" smtClean="0"/>
              <a:t>Grandes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projectos</a:t>
            </a:r>
            <a:r>
              <a:rPr lang="en-US" sz="1600" b="1" dirty="0" smtClean="0"/>
              <a:t> de IDE </a:t>
            </a:r>
            <a:r>
              <a:rPr lang="en-US" sz="1600" dirty="0" smtClean="0"/>
              <a:t>– </a:t>
            </a:r>
            <a:r>
              <a:rPr lang="en-US" sz="1600" dirty="0" err="1" smtClean="0"/>
              <a:t>voláteis</a:t>
            </a:r>
            <a:r>
              <a:rPr lang="en-US" sz="1600" dirty="0" smtClean="0"/>
              <a:t> (</a:t>
            </a:r>
            <a:r>
              <a:rPr lang="en-US" sz="1600" dirty="0" err="1" smtClean="0"/>
              <a:t>orientados</a:t>
            </a:r>
            <a:r>
              <a:rPr lang="en-US" sz="1600" dirty="0" smtClean="0"/>
              <a:t> </a:t>
            </a:r>
            <a:r>
              <a:rPr lang="en-US" sz="1600" dirty="0" err="1" smtClean="0"/>
              <a:t>para</a:t>
            </a:r>
            <a:r>
              <a:rPr lang="en-US" sz="1600" dirty="0" smtClean="0"/>
              <a:t> </a:t>
            </a:r>
            <a:r>
              <a:rPr lang="en-US" sz="1600" dirty="0" err="1" smtClean="0"/>
              <a:t>os</a:t>
            </a:r>
            <a:r>
              <a:rPr lang="en-US" sz="1600" dirty="0" smtClean="0"/>
              <a:t> </a:t>
            </a:r>
            <a:r>
              <a:rPr lang="en-US" sz="1600" dirty="0" err="1" smtClean="0"/>
              <a:t>mercados</a:t>
            </a:r>
            <a:r>
              <a:rPr lang="en-US" sz="1600" dirty="0" smtClean="0"/>
              <a:t> de </a:t>
            </a:r>
            <a:r>
              <a:rPr lang="en-US" sz="1600" dirty="0" err="1" smtClean="0"/>
              <a:t>produtos</a:t>
            </a:r>
            <a:r>
              <a:rPr lang="en-US" sz="1600" dirty="0" smtClean="0"/>
              <a:t> </a:t>
            </a:r>
            <a:r>
              <a:rPr lang="en-US" sz="1600" dirty="0" err="1" smtClean="0"/>
              <a:t>primários</a:t>
            </a:r>
            <a:r>
              <a:rPr lang="en-US" sz="1600" dirty="0" smtClean="0"/>
              <a:t>); </a:t>
            </a:r>
            <a:r>
              <a:rPr lang="en-US" sz="1600" dirty="0" err="1" smtClean="0"/>
              <a:t>contribui</a:t>
            </a:r>
            <a:r>
              <a:rPr lang="pt-PT" sz="1600" noProof="1" smtClean="0"/>
              <a:t>ção</a:t>
            </a:r>
            <a:r>
              <a:rPr lang="en-US" sz="1600" dirty="0" smtClean="0"/>
              <a:t> l</a:t>
            </a:r>
            <a:r>
              <a:rPr lang="en-ZA" sz="1600" noProof="1" smtClean="0"/>
              <a:t>í</a:t>
            </a:r>
            <a:r>
              <a:rPr lang="en-US" sz="1600" dirty="0" err="1" smtClean="0"/>
              <a:t>quida</a:t>
            </a:r>
            <a:r>
              <a:rPr lang="en-US" sz="1600" dirty="0" smtClean="0"/>
              <a:t> </a:t>
            </a:r>
            <a:r>
              <a:rPr lang="en-US" sz="1600" dirty="0" err="1" smtClean="0"/>
              <a:t>para</a:t>
            </a:r>
            <a:r>
              <a:rPr lang="en-US" sz="1600" dirty="0" smtClean="0"/>
              <a:t> a </a:t>
            </a:r>
            <a:r>
              <a:rPr lang="en-US" sz="1600" dirty="0" err="1" smtClean="0"/>
              <a:t>economia</a:t>
            </a:r>
            <a:r>
              <a:rPr lang="en-US" sz="1600" dirty="0"/>
              <a:t> </a:t>
            </a:r>
            <a:r>
              <a:rPr lang="en-US" sz="1600" dirty="0" smtClean="0"/>
              <a:t>~ </a:t>
            </a:r>
            <a:r>
              <a:rPr lang="en-US" sz="1600" dirty="0" smtClean="0"/>
              <a:t>0 e a </a:t>
            </a:r>
            <a:r>
              <a:rPr lang="en-US" sz="1600" dirty="0" err="1" smtClean="0"/>
              <a:t>diminuar</a:t>
            </a:r>
            <a:r>
              <a:rPr lang="en-US" sz="1600" dirty="0" smtClean="0"/>
              <a:t> a </a:t>
            </a:r>
            <a:r>
              <a:rPr lang="en-US" sz="1600" dirty="0" err="1" smtClean="0"/>
              <a:t>mesmo</a:t>
            </a:r>
            <a:r>
              <a:rPr lang="en-US" sz="1600" dirty="0" smtClean="0"/>
              <a:t> tempo </a:t>
            </a:r>
            <a:r>
              <a:rPr lang="en-US" sz="1600" dirty="0" err="1" smtClean="0"/>
              <a:t>que</a:t>
            </a:r>
            <a:r>
              <a:rPr lang="en-US" sz="1600" dirty="0" smtClean="0"/>
              <a:t> </a:t>
            </a:r>
            <a:r>
              <a:rPr lang="en-US" sz="1600" dirty="0" err="1" smtClean="0"/>
              <a:t>os</a:t>
            </a:r>
            <a:r>
              <a:rPr lang="en-US" sz="1600" dirty="0" smtClean="0"/>
              <a:t> </a:t>
            </a:r>
            <a:r>
              <a:rPr lang="en-US" sz="1600" dirty="0" err="1" smtClean="0"/>
              <a:t>influxos</a:t>
            </a:r>
            <a:r>
              <a:rPr lang="en-US" sz="1600" dirty="0" smtClean="0"/>
              <a:t> de IDE </a:t>
            </a:r>
            <a:r>
              <a:rPr lang="en-US" sz="1600" dirty="0" err="1" smtClean="0"/>
              <a:t>aumentam</a:t>
            </a:r>
            <a:r>
              <a:rPr lang="en-US" sz="1600" dirty="0" smtClean="0"/>
              <a:t>.</a:t>
            </a:r>
            <a:endParaRPr lang="en-US" sz="1600" dirty="0" smtClean="0"/>
          </a:p>
          <a:p>
            <a:pPr marL="0" indent="0">
              <a:buNone/>
            </a:pPr>
            <a:r>
              <a:rPr lang="pt-PT" sz="1600" b="1" dirty="0" smtClean="0"/>
              <a:t>Gráfico 7</a:t>
            </a:r>
            <a:endParaRPr lang="en-US" sz="1600" b="1" dirty="0"/>
          </a:p>
          <a:p>
            <a:pPr marL="0" indent="0">
              <a:buNone/>
            </a:pPr>
            <a:endParaRPr lang="pt-PT" dirty="0"/>
          </a:p>
        </p:txBody>
      </p:sp>
      <p:pic>
        <p:nvPicPr>
          <p:cNvPr id="5" name="Picture 4" descr="Picture1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6006" y="3356992"/>
            <a:ext cx="8136904" cy="293237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1270</TotalTime>
  <Words>1723</Words>
  <Application>Microsoft Office PowerPoint</Application>
  <PresentationFormat>On-screen Show (4:3)</PresentationFormat>
  <Paragraphs>106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Papel do capital internacional na crise económica moçambicana 2016-2017</vt:lpstr>
      <vt:lpstr>Estrutura</vt:lpstr>
      <vt:lpstr>Contexto e pergunta de partida (1)</vt:lpstr>
      <vt:lpstr>Contexto e pergunta de partida (2)</vt:lpstr>
      <vt:lpstr>Contexto e pergunta de partida (3)</vt:lpstr>
      <vt:lpstr>Método e argumento</vt:lpstr>
      <vt:lpstr>Padrões nos fluxos de capital internacional e a porosidade económica(1)</vt:lpstr>
      <vt:lpstr>Padrões nos fluxos de capital internacional e a porosidade económica(2)</vt:lpstr>
      <vt:lpstr>Padrões nos fluxos de capital internacional e a porosidade económica(3)</vt:lpstr>
      <vt:lpstr>Padrões nos fluxos de capital internacional e a porosidade económica(4)</vt:lpstr>
      <vt:lpstr>Padrões nos fluxos de capital internacional e a porosidade económica(5)</vt:lpstr>
      <vt:lpstr>Padrões nos fluxos de capital internacional e a porosidade económica(6)</vt:lpstr>
      <vt:lpstr>Conclusões e pesquisa futura (1)</vt:lpstr>
      <vt:lpstr>Conclusões e pesquisa futura (2)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played by internacional capital flows on the Mozambican economic crisis 2016-2017</dc:title>
  <dc:creator>oksana.mandlate</dc:creator>
  <cp:lastModifiedBy>IESE</cp:lastModifiedBy>
  <cp:revision>147</cp:revision>
  <dcterms:created xsi:type="dcterms:W3CDTF">2017-09-29T09:58:29Z</dcterms:created>
  <dcterms:modified xsi:type="dcterms:W3CDTF">2017-10-11T11:49:42Z</dcterms:modified>
</cp:coreProperties>
</file>