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64" r:id="rId3"/>
    <p:sldId id="266" r:id="rId4"/>
    <p:sldId id="263" r:id="rId5"/>
    <p:sldId id="284" r:id="rId6"/>
    <p:sldId id="268" r:id="rId7"/>
    <p:sldId id="269" r:id="rId8"/>
    <p:sldId id="270" r:id="rId9"/>
    <p:sldId id="285" r:id="rId10"/>
    <p:sldId id="279" r:id="rId11"/>
    <p:sldId id="280" r:id="rId12"/>
    <p:sldId id="265" r:id="rId13"/>
    <p:sldId id="281" r:id="rId14"/>
    <p:sldId id="282" r:id="rId15"/>
    <p:sldId id="286" r:id="rId16"/>
    <p:sldId id="283" r:id="rId17"/>
    <p:sldId id="271" r:id="rId18"/>
    <p:sldId id="272" r:id="rId19"/>
    <p:sldId id="273" r:id="rId20"/>
    <p:sldId id="274" r:id="rId21"/>
    <p:sldId id="293" r:id="rId22"/>
    <p:sldId id="291" r:id="rId23"/>
    <p:sldId id="292" r:id="rId24"/>
    <p:sldId id="278" r:id="rId25"/>
    <p:sldId id="276" r:id="rId26"/>
    <p:sldId id="297" r:id="rId27"/>
    <p:sldId id="298" r:id="rId28"/>
    <p:sldId id="296" r:id="rId29"/>
    <p:sldId id="257" r:id="rId30"/>
    <p:sldId id="258" r:id="rId31"/>
    <p:sldId id="259" r:id="rId32"/>
    <p:sldId id="260" r:id="rId33"/>
    <p:sldId id="295" r:id="rId34"/>
    <p:sldId id="288" r:id="rId35"/>
    <p:sldId id="287" r:id="rId36"/>
    <p:sldId id="289" r:id="rId37"/>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1" d="100"/>
          <a:sy n="81" d="100"/>
        </p:scale>
        <p:origin x="47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pt-PT"/>
              <a:t>Trend in Public Debt Stock (US$ million) </a:t>
            </a:r>
          </a:p>
        </c:rich>
      </c:tx>
      <c:overlay val="0"/>
    </c:title>
    <c:autoTitleDeleted val="0"/>
    <c:plotArea>
      <c:layout>
        <c:manualLayout>
          <c:layoutTarget val="inner"/>
          <c:xMode val="edge"/>
          <c:yMode val="edge"/>
          <c:x val="8.1121028232642806E-2"/>
          <c:y val="8.4972162249230709E-2"/>
          <c:w val="0.90591554667258123"/>
          <c:h val="0.75689328984112114"/>
        </c:manualLayout>
      </c:layout>
      <c:lineChart>
        <c:grouping val="standard"/>
        <c:varyColors val="0"/>
        <c:ser>
          <c:idx val="5"/>
          <c:order val="0"/>
          <c:tx>
            <c:strRef>
              <c:f>'[IDeIAS_86.xlsx]Stock DP'!$A$18</c:f>
              <c:strCache>
                <c:ptCount val="1"/>
                <c:pt idx="0">
                  <c:v>Total Public Debt (US$ millions)</c:v>
                </c:pt>
              </c:strCache>
            </c:strRef>
          </c:tx>
          <c:spPr>
            <a:ln w="44450">
              <a:solidFill>
                <a:schemeClr val="tx1"/>
              </a:solidFill>
            </a:ln>
          </c:spPr>
          <c:marker>
            <c:symbol val="none"/>
          </c:marker>
          <c:cat>
            <c:numRef>
              <c:f>'[IDeIAS_86.xlsx]Stock DP'!$B$12:$L$12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DP'!$B$18:$L$18</c:f>
              <c:numCache>
                <c:formatCode>_(* #\ ##0_);_(* \(#\ ##0\);_(* "-"??_);_(@_)</c:formatCode>
                <c:ptCount val="11"/>
                <c:pt idx="0">
                  <c:v>4980.0999999999995</c:v>
                </c:pt>
                <c:pt idx="1">
                  <c:v>3549.95</c:v>
                </c:pt>
                <c:pt idx="2">
                  <c:v>3655.6899999999996</c:v>
                </c:pt>
                <c:pt idx="3">
                  <c:v>3886.98</c:v>
                </c:pt>
                <c:pt idx="4">
                  <c:v>4396.95</c:v>
                </c:pt>
                <c:pt idx="5">
                  <c:v>4389.09</c:v>
                </c:pt>
                <c:pt idx="6">
                  <c:v>4694.0499999999993</c:v>
                </c:pt>
                <c:pt idx="7">
                  <c:v>6536.93</c:v>
                </c:pt>
                <c:pt idx="8">
                  <c:v>10010.11</c:v>
                </c:pt>
                <c:pt idx="9">
                  <c:v>11173.119999999999</c:v>
                </c:pt>
                <c:pt idx="10">
                  <c:v>11640</c:v>
                </c:pt>
              </c:numCache>
            </c:numRef>
          </c:val>
          <c:smooth val="0"/>
          <c:extLst>
            <c:ext xmlns:c16="http://schemas.microsoft.com/office/drawing/2014/chart" uri="{C3380CC4-5D6E-409C-BE32-E72D297353CC}">
              <c16:uniqueId val="{00000000-B688-4B87-BBBD-31DD4E7F021E}"/>
            </c:ext>
          </c:extLst>
        </c:ser>
        <c:ser>
          <c:idx val="1"/>
          <c:order val="1"/>
          <c:tx>
            <c:strRef>
              <c:f>'[IDeIAS_86.xlsx]Stock DP'!$A$14</c:f>
              <c:strCache>
                <c:ptCount val="1"/>
                <c:pt idx="0">
                  <c:v>Total External Public Debt (US$ millions)</c:v>
                </c:pt>
              </c:strCache>
            </c:strRef>
          </c:tx>
          <c:spPr>
            <a:ln w="25400"/>
          </c:spPr>
          <c:marker>
            <c:symbol val="none"/>
          </c:marker>
          <c:cat>
            <c:numRef>
              <c:f>'[IDeIAS_86.xlsx]Stock DP'!$B$12:$L$12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DP'!$B$14:$L$14</c:f>
              <c:numCache>
                <c:formatCode>_(* #\ ##0_);_(* \(#\ ##0\);_(* "-"??_);_(@_)</c:formatCode>
                <c:ptCount val="11"/>
                <c:pt idx="0">
                  <c:v>4648.8999999999996</c:v>
                </c:pt>
                <c:pt idx="1">
                  <c:v>3282</c:v>
                </c:pt>
                <c:pt idx="2">
                  <c:v>3316.91</c:v>
                </c:pt>
                <c:pt idx="3">
                  <c:v>3637.09</c:v>
                </c:pt>
                <c:pt idx="4">
                  <c:v>3965.4399999999996</c:v>
                </c:pt>
                <c:pt idx="5">
                  <c:v>3817.35</c:v>
                </c:pt>
                <c:pt idx="6">
                  <c:v>3871.2699999999995</c:v>
                </c:pt>
                <c:pt idx="7">
                  <c:v>5730.88</c:v>
                </c:pt>
                <c:pt idx="8">
                  <c:v>9013.8100000000013</c:v>
                </c:pt>
                <c:pt idx="9">
                  <c:v>10201.4</c:v>
                </c:pt>
                <c:pt idx="10" formatCode="#,##0">
                  <c:v>9890</c:v>
                </c:pt>
              </c:numCache>
            </c:numRef>
          </c:val>
          <c:smooth val="0"/>
          <c:extLst>
            <c:ext xmlns:c16="http://schemas.microsoft.com/office/drawing/2014/chart" uri="{C3380CC4-5D6E-409C-BE32-E72D297353CC}">
              <c16:uniqueId val="{00000001-B688-4B87-BBBD-31DD4E7F021E}"/>
            </c:ext>
          </c:extLst>
        </c:ser>
        <c:ser>
          <c:idx val="0"/>
          <c:order val="2"/>
          <c:tx>
            <c:strRef>
              <c:f>'[IDeIAS_86.xlsx]Stock DP'!$A$13</c:f>
              <c:strCache>
                <c:ptCount val="1"/>
                <c:pt idx="0">
                  <c:v>Total Internal Public Debt (US$ millions)</c:v>
                </c:pt>
              </c:strCache>
            </c:strRef>
          </c:tx>
          <c:spPr>
            <a:ln w="25400">
              <a:solidFill>
                <a:schemeClr val="accent5"/>
              </a:solidFill>
            </a:ln>
          </c:spPr>
          <c:marker>
            <c:symbol val="none"/>
          </c:marker>
          <c:cat>
            <c:numRef>
              <c:f>'[IDeIAS_86.xlsx]Stock DP'!$B$12:$L$12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DP'!$B$13:$L$13</c:f>
              <c:numCache>
                <c:formatCode>_(* #\ ##0_);_(* \(#\ ##0\);_(* "-"??_);_(@_)</c:formatCode>
                <c:ptCount val="11"/>
                <c:pt idx="0">
                  <c:v>331.2</c:v>
                </c:pt>
                <c:pt idx="1">
                  <c:v>267.95</c:v>
                </c:pt>
                <c:pt idx="2">
                  <c:v>338.78</c:v>
                </c:pt>
                <c:pt idx="3">
                  <c:v>249.89</c:v>
                </c:pt>
                <c:pt idx="4">
                  <c:v>431.51</c:v>
                </c:pt>
                <c:pt idx="5">
                  <c:v>571.74</c:v>
                </c:pt>
                <c:pt idx="6">
                  <c:v>822.78</c:v>
                </c:pt>
                <c:pt idx="7">
                  <c:v>806.05</c:v>
                </c:pt>
                <c:pt idx="8">
                  <c:v>996.3</c:v>
                </c:pt>
                <c:pt idx="9">
                  <c:v>971.72</c:v>
                </c:pt>
                <c:pt idx="10" formatCode="#,##0">
                  <c:v>1750</c:v>
                </c:pt>
              </c:numCache>
            </c:numRef>
          </c:val>
          <c:smooth val="0"/>
          <c:extLst>
            <c:ext xmlns:c16="http://schemas.microsoft.com/office/drawing/2014/chart" uri="{C3380CC4-5D6E-409C-BE32-E72D297353CC}">
              <c16:uniqueId val="{00000002-B688-4B87-BBBD-31DD4E7F021E}"/>
            </c:ext>
          </c:extLst>
        </c:ser>
        <c:ser>
          <c:idx val="2"/>
          <c:order val="3"/>
          <c:tx>
            <c:strRef>
              <c:f>'[IDeIAS_86.xlsx]Stock DP'!$A$15</c:f>
              <c:strCache>
                <c:ptCount val="1"/>
                <c:pt idx="0">
                  <c:v>DPE Total (dados oficiais)</c:v>
                </c:pt>
              </c:strCache>
            </c:strRef>
          </c:tx>
          <c:marker>
            <c:symbol val="none"/>
          </c:marker>
          <c:cat>
            <c:numRef>
              <c:f>'[IDeIAS_86.xlsx]Stock DP'!$B$12:$L$12</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DP'!$B$15:$L$15</c:f>
            </c:numRef>
          </c:val>
          <c:smooth val="0"/>
          <c:extLst>
            <c:ext xmlns:c16="http://schemas.microsoft.com/office/drawing/2014/chart" uri="{C3380CC4-5D6E-409C-BE32-E72D297353CC}">
              <c16:uniqueId val="{00000003-B688-4B87-BBBD-31DD4E7F021E}"/>
            </c:ext>
          </c:extLst>
        </c:ser>
        <c:dLbls>
          <c:showLegendKey val="0"/>
          <c:showVal val="0"/>
          <c:showCatName val="0"/>
          <c:showSerName val="0"/>
          <c:showPercent val="0"/>
          <c:showBubbleSize val="0"/>
        </c:dLbls>
        <c:smooth val="0"/>
        <c:axId val="132026368"/>
        <c:axId val="132027904"/>
      </c:lineChart>
      <c:catAx>
        <c:axId val="132026368"/>
        <c:scaling>
          <c:orientation val="minMax"/>
        </c:scaling>
        <c:delete val="0"/>
        <c:axPos val="b"/>
        <c:majorGridlines/>
        <c:numFmt formatCode="General" sourceLinked="0"/>
        <c:majorTickMark val="out"/>
        <c:minorTickMark val="none"/>
        <c:tickLblPos val="nextTo"/>
        <c:spPr>
          <a:ln/>
        </c:spPr>
        <c:crossAx val="132027904"/>
        <c:crosses val="autoZero"/>
        <c:auto val="1"/>
        <c:lblAlgn val="ctr"/>
        <c:lblOffset val="100"/>
        <c:noMultiLvlLbl val="0"/>
      </c:catAx>
      <c:valAx>
        <c:axId val="132027904"/>
        <c:scaling>
          <c:orientation val="minMax"/>
          <c:max val="12000"/>
        </c:scaling>
        <c:delete val="0"/>
        <c:axPos val="l"/>
        <c:majorGridlines/>
        <c:numFmt formatCode="_(* #\ ##0_);_(* \(#\ ##0\);_(* &quot;-&quot;??_);_(@_)" sourceLinked="1"/>
        <c:majorTickMark val="none"/>
        <c:minorTickMark val="none"/>
        <c:tickLblPos val="nextTo"/>
        <c:crossAx val="132026368"/>
        <c:crosses val="autoZero"/>
        <c:crossBetween val="between"/>
        <c:majorUnit val="1000"/>
      </c:valAx>
    </c:plotArea>
    <c:legend>
      <c:legendPos val="r"/>
      <c:layout>
        <c:manualLayout>
          <c:xMode val="edge"/>
          <c:yMode val="edge"/>
          <c:x val="0.18872673177249213"/>
          <c:y val="0.91130333030454114"/>
          <c:w val="0.67065354492726348"/>
          <c:h val="8.6709069757905252E-2"/>
        </c:manualLayout>
      </c:layout>
      <c:overlay val="0"/>
    </c:legend>
    <c:plotVisOnly val="1"/>
    <c:dispBlanksAs val="gap"/>
    <c:showDLblsOverMax val="0"/>
  </c:chart>
  <c:txPr>
    <a:bodyPr/>
    <a:lstStyle/>
    <a:p>
      <a:pPr>
        <a:defRPr sz="1400">
          <a:latin typeface="Arial Narrow" panose="020B0606020202030204" pitchFamily="34" charset="0"/>
        </a:defRPr>
      </a:pPr>
      <a:endParaRPr lang="pt-P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en-US" sz="1800" dirty="0"/>
              <a:t>Concessional and Commercial Share of</a:t>
            </a:r>
            <a:r>
              <a:rPr lang="en-US" sz="1800" baseline="0" dirty="0"/>
              <a:t> Total Public Debt</a:t>
            </a:r>
            <a:r>
              <a:rPr lang="en-US" sz="1800" dirty="0"/>
              <a:t> (%)</a:t>
            </a:r>
          </a:p>
        </c:rich>
      </c:tx>
      <c:overlay val="0"/>
    </c:title>
    <c:autoTitleDeleted val="0"/>
    <c:plotArea>
      <c:layout>
        <c:manualLayout>
          <c:layoutTarget val="inner"/>
          <c:xMode val="edge"/>
          <c:yMode val="edge"/>
          <c:x val="5.6599438628348715E-2"/>
          <c:y val="0.11839976149768909"/>
          <c:w val="0.92728788474349821"/>
          <c:h val="0.68939587101109823"/>
        </c:manualLayout>
      </c:layout>
      <c:barChart>
        <c:barDir val="col"/>
        <c:grouping val="percentStacked"/>
        <c:varyColors val="0"/>
        <c:ser>
          <c:idx val="0"/>
          <c:order val="0"/>
          <c:tx>
            <c:strRef>
              <c:f>'[IDeIAS_86.xlsx]Stock DP'!$A$28</c:f>
              <c:strCache>
                <c:ptCount val="1"/>
                <c:pt idx="0">
                  <c:v>Concessional Public Debt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'[IDeIAS_86.xlsx]Stock DP'!$B$27:$L$27</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DP'!$B$28:$L$28</c:f>
              <c:numCache>
                <c:formatCode>0%</c:formatCode>
                <c:ptCount val="11"/>
                <c:pt idx="0">
                  <c:v>0.93349531133912977</c:v>
                </c:pt>
                <c:pt idx="1">
                  <c:v>0.92452006366286854</c:v>
                </c:pt>
                <c:pt idx="2">
                  <c:v>0.90732802836126702</c:v>
                </c:pt>
                <c:pt idx="3">
                  <c:v>0.9357110147209402</c:v>
                </c:pt>
                <c:pt idx="4">
                  <c:v>0.90186151764291156</c:v>
                </c:pt>
                <c:pt idx="5">
                  <c:v>0.86973609563713661</c:v>
                </c:pt>
                <c:pt idx="6">
                  <c:v>0.8247185266454341</c:v>
                </c:pt>
                <c:pt idx="7">
                  <c:v>0.72516915432779605</c:v>
                </c:pt>
                <c:pt idx="8">
                  <c:v>0.54557941920718156</c:v>
                </c:pt>
                <c:pt idx="9">
                  <c:v>0.56178578588612671</c:v>
                </c:pt>
                <c:pt idx="10">
                  <c:v>0.51249999999999996</c:v>
                </c:pt>
              </c:numCache>
            </c:numRef>
          </c:val>
          <c:extLst>
            <c:ext xmlns:c16="http://schemas.microsoft.com/office/drawing/2014/chart" uri="{C3380CC4-5D6E-409C-BE32-E72D297353CC}">
              <c16:uniqueId val="{00000000-BF86-4162-9EC9-832299968E2A}"/>
            </c:ext>
          </c:extLst>
        </c:ser>
        <c:ser>
          <c:idx val="1"/>
          <c:order val="1"/>
          <c:tx>
            <c:strRef>
              <c:f>'[IDeIAS_86.xlsx]Stock DP'!$A$29</c:f>
              <c:strCache>
                <c:ptCount val="1"/>
                <c:pt idx="0">
                  <c:v>Commercial Public Debt</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'[IDeIAS_86.xlsx]Stock DP'!$B$27:$L$27</c:f>
              <c:numCache>
                <c:formatCode>General</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DP'!$B$29:$L$29</c:f>
              <c:numCache>
                <c:formatCode>0%</c:formatCode>
                <c:ptCount val="11"/>
                <c:pt idx="0">
                  <c:v>6.6504688660870268E-2</c:v>
                </c:pt>
                <c:pt idx="1">
                  <c:v>7.5479936337131515E-2</c:v>
                </c:pt>
                <c:pt idx="2">
                  <c:v>9.2671971638733044E-2</c:v>
                </c:pt>
                <c:pt idx="3">
                  <c:v>6.4288985279059838E-2</c:v>
                </c:pt>
                <c:pt idx="4">
                  <c:v>9.8138482357088441E-2</c:v>
                </c:pt>
                <c:pt idx="5">
                  <c:v>0.13026390436286336</c:v>
                </c:pt>
                <c:pt idx="6">
                  <c:v>0.1752814733545659</c:v>
                </c:pt>
                <c:pt idx="7">
                  <c:v>0.27483084567220389</c:v>
                </c:pt>
                <c:pt idx="8">
                  <c:v>0.45442058079281844</c:v>
                </c:pt>
                <c:pt idx="9">
                  <c:v>0.43821421411387335</c:v>
                </c:pt>
                <c:pt idx="10">
                  <c:v>0.48749999999999999</c:v>
                </c:pt>
              </c:numCache>
            </c:numRef>
          </c:val>
          <c:extLst>
            <c:ext xmlns:c16="http://schemas.microsoft.com/office/drawing/2014/chart" uri="{C3380CC4-5D6E-409C-BE32-E72D297353CC}">
              <c16:uniqueId val="{00000001-BF86-4162-9EC9-832299968E2A}"/>
            </c:ext>
          </c:extLst>
        </c:ser>
        <c:dLbls>
          <c:showLegendKey val="0"/>
          <c:showVal val="0"/>
          <c:showCatName val="0"/>
          <c:showSerName val="0"/>
          <c:showPercent val="0"/>
          <c:showBubbleSize val="0"/>
        </c:dLbls>
        <c:gapWidth val="150"/>
        <c:overlap val="100"/>
        <c:axId val="34053120"/>
        <c:axId val="34296192"/>
      </c:barChart>
      <c:catAx>
        <c:axId val="34053120"/>
        <c:scaling>
          <c:orientation val="minMax"/>
        </c:scaling>
        <c:delete val="0"/>
        <c:axPos val="b"/>
        <c:numFmt formatCode="General" sourceLinked="0"/>
        <c:majorTickMark val="out"/>
        <c:minorTickMark val="none"/>
        <c:tickLblPos val="nextTo"/>
        <c:crossAx val="34296192"/>
        <c:crosses val="autoZero"/>
        <c:auto val="1"/>
        <c:lblAlgn val="ctr"/>
        <c:lblOffset val="100"/>
        <c:noMultiLvlLbl val="0"/>
      </c:catAx>
      <c:valAx>
        <c:axId val="34296192"/>
        <c:scaling>
          <c:orientation val="minMax"/>
        </c:scaling>
        <c:delete val="0"/>
        <c:axPos val="l"/>
        <c:majorGridlines/>
        <c:numFmt formatCode="0%" sourceLinked="1"/>
        <c:majorTickMark val="out"/>
        <c:minorTickMark val="none"/>
        <c:tickLblPos val="nextTo"/>
        <c:crossAx val="34053120"/>
        <c:crosses val="autoZero"/>
        <c:crossBetween val="between"/>
      </c:valAx>
    </c:plotArea>
    <c:legend>
      <c:legendPos val="b"/>
      <c:layout>
        <c:manualLayout>
          <c:xMode val="edge"/>
          <c:yMode val="edge"/>
          <c:x val="0.11147942283169739"/>
          <c:y val="0.90487112140643056"/>
          <c:w val="0.6865359378154654"/>
          <c:h val="5.3271213391741852E-2"/>
        </c:manualLayout>
      </c:layout>
      <c:overlay val="0"/>
    </c:legend>
    <c:plotVisOnly val="1"/>
    <c:dispBlanksAs val="gap"/>
    <c:showDLblsOverMax val="0"/>
  </c:chart>
  <c:txPr>
    <a:bodyPr/>
    <a:lstStyle/>
    <a:p>
      <a:pPr>
        <a:defRPr sz="1400">
          <a:latin typeface="Arial Narrow" pitchFamily="34" charset="0"/>
        </a:defRPr>
      </a:pPr>
      <a:endParaRPr lang="pt-P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P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pt-PT" sz="1800"/>
              <a:t>Trends of Commercial Public Debt (US$ millions)</a:t>
            </a:r>
          </a:p>
        </c:rich>
      </c:tx>
      <c:overlay val="0"/>
    </c:title>
    <c:autoTitleDeleted val="0"/>
    <c:plotArea>
      <c:layout>
        <c:manualLayout>
          <c:layoutTarget val="inner"/>
          <c:xMode val="edge"/>
          <c:yMode val="edge"/>
          <c:x val="5.8336018085216754E-2"/>
          <c:y val="9.5106842169829758E-2"/>
          <c:w val="0.92974470739844817"/>
          <c:h val="0.73952701382609931"/>
        </c:manualLayout>
      </c:layout>
      <c:lineChart>
        <c:grouping val="standard"/>
        <c:varyColors val="0"/>
        <c:ser>
          <c:idx val="2"/>
          <c:order val="0"/>
          <c:tx>
            <c:strRef>
              <c:f>'[IDeIAS_86.xlsx]Stock DP'!$A$86</c:f>
              <c:strCache>
                <c:ptCount val="1"/>
                <c:pt idx="0">
                  <c:v>Total Commercial Public Debt</c:v>
                </c:pt>
              </c:strCache>
            </c:strRef>
          </c:tx>
          <c:spPr>
            <a:ln w="44450">
              <a:solidFill>
                <a:schemeClr val="tx1"/>
              </a:solidFill>
            </a:ln>
          </c:spPr>
          <c:marker>
            <c:symbol val="none"/>
          </c:marker>
          <c:cat>
            <c:numRef>
              <c:f>'[IDeIAS_86.xlsx]Stock DP'!$B$83:$L$83</c:f>
              <c:numCache>
                <c:formatCode>0</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DP'!$B$86:$L$86</c:f>
              <c:numCache>
                <c:formatCode>_(* #\ ##0_);_(* \(#\ ##0\);_(* "-"??_);_(@_)</c:formatCode>
                <c:ptCount val="11"/>
                <c:pt idx="0">
                  <c:v>331.2</c:v>
                </c:pt>
                <c:pt idx="1">
                  <c:v>267.95</c:v>
                </c:pt>
                <c:pt idx="2">
                  <c:v>338.78</c:v>
                </c:pt>
                <c:pt idx="3">
                  <c:v>249.89</c:v>
                </c:pt>
                <c:pt idx="4">
                  <c:v>431.51</c:v>
                </c:pt>
                <c:pt idx="5">
                  <c:v>571.74</c:v>
                </c:pt>
                <c:pt idx="6">
                  <c:v>822.78</c:v>
                </c:pt>
                <c:pt idx="7">
                  <c:v>1796.55</c:v>
                </c:pt>
                <c:pt idx="8">
                  <c:v>4548.8</c:v>
                </c:pt>
                <c:pt idx="9">
                  <c:v>4896.22</c:v>
                </c:pt>
                <c:pt idx="10">
                  <c:v>5674.5</c:v>
                </c:pt>
              </c:numCache>
            </c:numRef>
          </c:val>
          <c:smooth val="0"/>
          <c:extLst>
            <c:ext xmlns:c16="http://schemas.microsoft.com/office/drawing/2014/chart" uri="{C3380CC4-5D6E-409C-BE32-E72D297353CC}">
              <c16:uniqueId val="{00000000-47DF-4BBA-B9CD-B3C20B0657FD}"/>
            </c:ext>
          </c:extLst>
        </c:ser>
        <c:ser>
          <c:idx val="1"/>
          <c:order val="1"/>
          <c:tx>
            <c:strRef>
              <c:f>'[IDeIAS_86.xlsx]Stock DP'!$A$85</c:f>
              <c:strCache>
                <c:ptCount val="1"/>
                <c:pt idx="0">
                  <c:v>External Commercial Public Debt</c:v>
                </c:pt>
              </c:strCache>
            </c:strRef>
          </c:tx>
          <c:spPr>
            <a:ln w="25400"/>
          </c:spPr>
          <c:marker>
            <c:symbol val="none"/>
          </c:marker>
          <c:cat>
            <c:numRef>
              <c:f>'[IDeIAS_86.xlsx]Stock DP'!$B$83:$L$83</c:f>
              <c:numCache>
                <c:formatCode>0</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DP'!$B$85:$L$85</c:f>
              <c:numCache>
                <c:formatCode>General</c:formatCode>
                <c:ptCount val="11"/>
                <c:pt idx="3" formatCode="_(* #\ ##0_);_(* \(#\ ##0\);_(* &quot;-&quot;??_);_(@_)">
                  <c:v>0</c:v>
                </c:pt>
                <c:pt idx="4" formatCode="_(* #\ ##0_);_(* \(#\ ##0\);_(* &quot;-&quot;??_);_(@_)">
                  <c:v>0</c:v>
                </c:pt>
                <c:pt idx="5" formatCode="_(* #\ ##0_);_(* \(#\ ##0\);_(* &quot;-&quot;??_);_(@_)">
                  <c:v>0</c:v>
                </c:pt>
                <c:pt idx="6" formatCode="_(* #\ ##0_);_(* \(#\ ##0\);_(* &quot;-&quot;??_);_(@_)">
                  <c:v>0</c:v>
                </c:pt>
                <c:pt idx="7" formatCode="_(* #\ ##0_);_(* \(#\ ##0\);_(* &quot;-&quot;??_);_(@_)">
                  <c:v>990.5</c:v>
                </c:pt>
                <c:pt idx="8" formatCode="_(* #\ ##0_);_(* \(#\ ##0\);_(* &quot;-&quot;??_);_(@_)">
                  <c:v>3552.5</c:v>
                </c:pt>
                <c:pt idx="9" formatCode="_(* #\ ##0_);_(* \(#\ ##0\);_(* &quot;-&quot;??_);_(@_)">
                  <c:v>3924.5</c:v>
                </c:pt>
                <c:pt idx="10" formatCode="_(* #\ ##0_);_(* \(#\ ##0\);_(* &quot;-&quot;??_);_(@_)">
                  <c:v>3924.5</c:v>
                </c:pt>
              </c:numCache>
            </c:numRef>
          </c:val>
          <c:smooth val="0"/>
          <c:extLst>
            <c:ext xmlns:c16="http://schemas.microsoft.com/office/drawing/2014/chart" uri="{C3380CC4-5D6E-409C-BE32-E72D297353CC}">
              <c16:uniqueId val="{00000001-47DF-4BBA-B9CD-B3C20B0657FD}"/>
            </c:ext>
          </c:extLst>
        </c:ser>
        <c:ser>
          <c:idx val="0"/>
          <c:order val="2"/>
          <c:tx>
            <c:strRef>
              <c:f>'[IDeIAS_86.xlsx]Stock DP'!$A$84</c:f>
              <c:strCache>
                <c:ptCount val="1"/>
                <c:pt idx="0">
                  <c:v>Internal Commercial Public Debt</c:v>
                </c:pt>
              </c:strCache>
            </c:strRef>
          </c:tx>
          <c:spPr>
            <a:ln w="25400">
              <a:solidFill>
                <a:schemeClr val="accent3"/>
              </a:solidFill>
            </a:ln>
          </c:spPr>
          <c:marker>
            <c:symbol val="none"/>
          </c:marker>
          <c:cat>
            <c:numRef>
              <c:f>'[IDeIAS_86.xlsx]Stock DP'!$B$83:$L$83</c:f>
              <c:numCache>
                <c:formatCode>0</c:formatCode>
                <c:ptCount val="11"/>
                <c:pt idx="0">
                  <c:v>2005</c:v>
                </c:pt>
                <c:pt idx="1">
                  <c:v>2006</c:v>
                </c:pt>
                <c:pt idx="2">
                  <c:v>2007</c:v>
                </c:pt>
                <c:pt idx="3">
                  <c:v>2008</c:v>
                </c:pt>
                <c:pt idx="4">
                  <c:v>2009</c:v>
                </c:pt>
                <c:pt idx="5">
                  <c:v>2010</c:v>
                </c:pt>
                <c:pt idx="6">
                  <c:v>2011</c:v>
                </c:pt>
                <c:pt idx="7">
                  <c:v>2012</c:v>
                </c:pt>
                <c:pt idx="8">
                  <c:v>2013</c:v>
                </c:pt>
                <c:pt idx="9">
                  <c:v>2014</c:v>
                </c:pt>
                <c:pt idx="10">
                  <c:v>2015</c:v>
                </c:pt>
              </c:numCache>
            </c:numRef>
          </c:cat>
          <c:val>
            <c:numRef>
              <c:f>'[IDeIAS_86.xlsx]Stock DP'!$B$84:$L$84</c:f>
              <c:numCache>
                <c:formatCode>_(* #\ ##0_);_(* \(#\ ##0\);_(* "-"??_);_(@_)</c:formatCode>
                <c:ptCount val="11"/>
                <c:pt idx="0">
                  <c:v>331.2</c:v>
                </c:pt>
                <c:pt idx="1">
                  <c:v>267.95</c:v>
                </c:pt>
                <c:pt idx="2">
                  <c:v>338.78</c:v>
                </c:pt>
                <c:pt idx="3">
                  <c:v>249.89</c:v>
                </c:pt>
                <c:pt idx="4">
                  <c:v>431.51</c:v>
                </c:pt>
                <c:pt idx="5">
                  <c:v>571.74</c:v>
                </c:pt>
                <c:pt idx="6">
                  <c:v>822.78</c:v>
                </c:pt>
                <c:pt idx="7">
                  <c:v>806.05</c:v>
                </c:pt>
                <c:pt idx="8">
                  <c:v>996.3</c:v>
                </c:pt>
                <c:pt idx="9">
                  <c:v>971.72</c:v>
                </c:pt>
                <c:pt idx="10">
                  <c:v>1750</c:v>
                </c:pt>
              </c:numCache>
            </c:numRef>
          </c:val>
          <c:smooth val="0"/>
          <c:extLst>
            <c:ext xmlns:c16="http://schemas.microsoft.com/office/drawing/2014/chart" uri="{C3380CC4-5D6E-409C-BE32-E72D297353CC}">
              <c16:uniqueId val="{00000002-47DF-4BBA-B9CD-B3C20B0657FD}"/>
            </c:ext>
          </c:extLst>
        </c:ser>
        <c:dLbls>
          <c:showLegendKey val="0"/>
          <c:showVal val="0"/>
          <c:showCatName val="0"/>
          <c:showSerName val="0"/>
          <c:showPercent val="0"/>
          <c:showBubbleSize val="0"/>
        </c:dLbls>
        <c:smooth val="0"/>
        <c:axId val="132250624"/>
        <c:axId val="132264704"/>
      </c:lineChart>
      <c:catAx>
        <c:axId val="132250624"/>
        <c:scaling>
          <c:orientation val="minMax"/>
        </c:scaling>
        <c:delete val="0"/>
        <c:axPos val="b"/>
        <c:majorGridlines/>
        <c:numFmt formatCode="0" sourceLinked="1"/>
        <c:majorTickMark val="out"/>
        <c:minorTickMark val="none"/>
        <c:tickLblPos val="nextTo"/>
        <c:spPr>
          <a:ln>
            <a:solidFill>
              <a:schemeClr val="tx1"/>
            </a:solidFill>
          </a:ln>
        </c:spPr>
        <c:crossAx val="132264704"/>
        <c:crosses val="autoZero"/>
        <c:auto val="1"/>
        <c:lblAlgn val="ctr"/>
        <c:lblOffset val="100"/>
        <c:noMultiLvlLbl val="0"/>
      </c:catAx>
      <c:valAx>
        <c:axId val="132264704"/>
        <c:scaling>
          <c:orientation val="minMax"/>
        </c:scaling>
        <c:delete val="0"/>
        <c:axPos val="l"/>
        <c:majorGridlines/>
        <c:numFmt formatCode="_(* #\ ##0_);_(* \(#\ ##0\);_(* &quot;-&quot;??_);_(@_)" sourceLinked="1"/>
        <c:majorTickMark val="out"/>
        <c:minorTickMark val="none"/>
        <c:tickLblPos val="nextTo"/>
        <c:spPr>
          <a:ln/>
        </c:spPr>
        <c:crossAx val="132250624"/>
        <c:crossesAt val="1"/>
        <c:crossBetween val="between"/>
        <c:majorUnit val="500"/>
      </c:valAx>
      <c:spPr>
        <a:noFill/>
        <a:ln>
          <a:solidFill>
            <a:schemeClr val="tx1"/>
          </a:solidFill>
        </a:ln>
        <a:effectLst>
          <a:softEdge rad="292100"/>
        </a:effectLst>
      </c:spPr>
    </c:plotArea>
    <c:legend>
      <c:legendPos val="b"/>
      <c:overlay val="0"/>
    </c:legend>
    <c:plotVisOnly val="1"/>
    <c:dispBlanksAs val="gap"/>
    <c:showDLblsOverMax val="0"/>
  </c:chart>
  <c:spPr>
    <a:ln>
      <a:solidFill>
        <a:schemeClr val="accent1">
          <a:alpha val="83000"/>
        </a:schemeClr>
      </a:solidFill>
    </a:ln>
  </c:spPr>
  <c:txPr>
    <a:bodyPr/>
    <a:lstStyle/>
    <a:p>
      <a:pPr>
        <a:defRPr sz="1400">
          <a:latin typeface="Arial Narrow" panose="020B0606020202030204" pitchFamily="34" charset="0"/>
        </a:defRPr>
      </a:pPr>
      <a:endParaRPr lang="pt-PT"/>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30E13A-DC4E-41FF-8201-ABA30DE3FC75}"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pt-PT"/>
        </a:p>
      </dgm:t>
    </dgm:pt>
    <dgm:pt modelId="{77F40423-6EE9-4D64-8DF0-34647639D9A6}">
      <dgm:prSet phldrT="[Texto]" custT="1"/>
      <dgm:spPr/>
      <dgm:t>
        <a:bodyPr/>
        <a:lstStyle/>
        <a:p>
          <a:r>
            <a:rPr lang="pt-PT" sz="2400" dirty="0" err="1">
              <a:latin typeface="Arial Narrow" panose="020B0606020202030204" pitchFamily="34" charset="0"/>
            </a:rPr>
            <a:t>What</a:t>
          </a:r>
          <a:r>
            <a:rPr lang="pt-PT" sz="2400" dirty="0">
              <a:latin typeface="Arial Narrow" panose="020B0606020202030204" pitchFamily="34" charset="0"/>
            </a:rPr>
            <a:t> do </a:t>
          </a:r>
          <a:r>
            <a:rPr lang="pt-PT" sz="2400" dirty="0" err="1">
              <a:latin typeface="Arial Narrow" panose="020B0606020202030204" pitchFamily="34" charset="0"/>
            </a:rPr>
            <a:t>we</a:t>
          </a:r>
          <a:r>
            <a:rPr lang="pt-PT" sz="2400" dirty="0">
              <a:latin typeface="Arial Narrow" panose="020B0606020202030204" pitchFamily="34" charset="0"/>
            </a:rPr>
            <a:t> </a:t>
          </a:r>
          <a:r>
            <a:rPr lang="pt-PT" sz="2400" dirty="0" err="1">
              <a:latin typeface="Arial Narrow" panose="020B0606020202030204" pitchFamily="34" charset="0"/>
            </a:rPr>
            <a:t>want</a:t>
          </a:r>
          <a:r>
            <a:rPr lang="pt-PT" sz="2400" dirty="0">
              <a:latin typeface="Arial Narrow" panose="020B0606020202030204" pitchFamily="34" charset="0"/>
            </a:rPr>
            <a:t> to do/</a:t>
          </a:r>
          <a:r>
            <a:rPr lang="pt-PT" sz="2400" dirty="0" err="1">
              <a:latin typeface="Arial Narrow" panose="020B0606020202030204" pitchFamily="34" charset="0"/>
            </a:rPr>
            <a:t>achieve</a:t>
          </a:r>
          <a:r>
            <a:rPr lang="pt-PT" sz="2400" dirty="0">
              <a:latin typeface="Arial Narrow" panose="020B0606020202030204" pitchFamily="34" charset="0"/>
            </a:rPr>
            <a:t>?</a:t>
          </a:r>
        </a:p>
      </dgm:t>
    </dgm:pt>
    <dgm:pt modelId="{E1EA3149-DA17-48FC-9717-08D6480FC5B5}" type="parTrans" cxnId="{0F44066A-5926-47DD-8333-C8F6E76108F7}">
      <dgm:prSet/>
      <dgm:spPr/>
      <dgm:t>
        <a:bodyPr/>
        <a:lstStyle/>
        <a:p>
          <a:endParaRPr lang="pt-PT"/>
        </a:p>
      </dgm:t>
    </dgm:pt>
    <dgm:pt modelId="{BD5C2314-DDB0-4BD0-AFEF-1AFF9E74A5D8}" type="sibTrans" cxnId="{0F44066A-5926-47DD-8333-C8F6E76108F7}">
      <dgm:prSet/>
      <dgm:spPr/>
      <dgm:t>
        <a:bodyPr/>
        <a:lstStyle/>
        <a:p>
          <a:endParaRPr lang="pt-PT"/>
        </a:p>
      </dgm:t>
    </dgm:pt>
    <dgm:pt modelId="{3FBF4548-37C3-4FBB-A3C9-6D4A983D9094}">
      <dgm:prSet phldrT="[Texto]" custT="1"/>
      <dgm:spPr/>
      <dgm:t>
        <a:bodyPr/>
        <a:lstStyle/>
        <a:p>
          <a:r>
            <a:rPr lang="pt-PT" sz="2400" dirty="0">
              <a:latin typeface="Arial Narrow" panose="020B0606020202030204" pitchFamily="34" charset="0"/>
            </a:rPr>
            <a:t>Tax </a:t>
          </a:r>
          <a:r>
            <a:rPr lang="pt-PT" sz="2400" dirty="0" err="1">
              <a:latin typeface="Arial Narrow" panose="020B0606020202030204" pitchFamily="34" charset="0"/>
            </a:rPr>
            <a:t>Whom</a:t>
          </a:r>
          <a:r>
            <a:rPr lang="pt-PT" sz="2400" dirty="0">
              <a:latin typeface="Arial Narrow" panose="020B0606020202030204" pitchFamily="34" charset="0"/>
            </a:rPr>
            <a:t> </a:t>
          </a:r>
          <a:r>
            <a:rPr lang="pt-PT" sz="2400" dirty="0" err="1">
              <a:latin typeface="Arial Narrow" panose="020B0606020202030204" pitchFamily="34" charset="0"/>
            </a:rPr>
            <a:t>or</a:t>
          </a:r>
          <a:r>
            <a:rPr lang="pt-PT" sz="2400" dirty="0">
              <a:latin typeface="Arial Narrow" panose="020B0606020202030204" pitchFamily="34" charset="0"/>
            </a:rPr>
            <a:t> </a:t>
          </a:r>
          <a:r>
            <a:rPr lang="pt-PT" sz="2400" dirty="0" err="1">
              <a:latin typeface="Arial Narrow" panose="020B0606020202030204" pitchFamily="34" charset="0"/>
            </a:rPr>
            <a:t>What</a:t>
          </a:r>
          <a:r>
            <a:rPr lang="pt-PT" sz="2400" dirty="0">
              <a:latin typeface="Arial Narrow" panose="020B0606020202030204" pitchFamily="34" charset="0"/>
            </a:rPr>
            <a:t>?</a:t>
          </a:r>
        </a:p>
      </dgm:t>
    </dgm:pt>
    <dgm:pt modelId="{B6B92262-8976-49A6-A0CA-462B65572290}" type="parTrans" cxnId="{C48A65A6-7B7D-4932-B5D9-A68D6BE87589}">
      <dgm:prSet/>
      <dgm:spPr/>
      <dgm:t>
        <a:bodyPr/>
        <a:lstStyle/>
        <a:p>
          <a:endParaRPr lang="pt-PT"/>
        </a:p>
      </dgm:t>
    </dgm:pt>
    <dgm:pt modelId="{1E1DE351-AC75-4E53-A5A4-065601CCBE89}" type="sibTrans" cxnId="{C48A65A6-7B7D-4932-B5D9-A68D6BE87589}">
      <dgm:prSet/>
      <dgm:spPr/>
      <dgm:t>
        <a:bodyPr/>
        <a:lstStyle/>
        <a:p>
          <a:endParaRPr lang="pt-PT"/>
        </a:p>
      </dgm:t>
    </dgm:pt>
    <dgm:pt modelId="{14098452-95A9-4AAA-BFE2-8558FE8CC366}">
      <dgm:prSet phldrT="[Texto]" custT="1"/>
      <dgm:spPr/>
      <dgm:t>
        <a:bodyPr/>
        <a:lstStyle/>
        <a:p>
          <a:r>
            <a:rPr lang="pt-PT" sz="2400" dirty="0" err="1">
              <a:latin typeface="Arial Narrow" panose="020B0606020202030204" pitchFamily="34" charset="0"/>
            </a:rPr>
            <a:t>How</a:t>
          </a:r>
          <a:r>
            <a:rPr lang="pt-PT" sz="2400" dirty="0">
              <a:latin typeface="Arial Narrow" panose="020B0606020202030204" pitchFamily="34" charset="0"/>
            </a:rPr>
            <a:t> </a:t>
          </a:r>
          <a:r>
            <a:rPr lang="pt-PT" sz="2400" dirty="0" err="1">
              <a:latin typeface="Arial Narrow" panose="020B0606020202030204" pitchFamily="34" charset="0"/>
            </a:rPr>
            <a:t>Much</a:t>
          </a:r>
          <a:r>
            <a:rPr lang="pt-PT" sz="2400" dirty="0">
              <a:latin typeface="Arial Narrow" panose="020B0606020202030204" pitchFamily="34" charset="0"/>
            </a:rPr>
            <a:t>?</a:t>
          </a:r>
        </a:p>
      </dgm:t>
    </dgm:pt>
    <dgm:pt modelId="{391CCDC1-B90B-4E62-A564-AD3460AB9887}" type="parTrans" cxnId="{452F8DC0-B1DF-4E13-9F80-0B067BA1F22F}">
      <dgm:prSet/>
      <dgm:spPr/>
      <dgm:t>
        <a:bodyPr/>
        <a:lstStyle/>
        <a:p>
          <a:endParaRPr lang="pt-PT"/>
        </a:p>
      </dgm:t>
    </dgm:pt>
    <dgm:pt modelId="{DA64A697-9EB1-4B19-894D-7A4A0E7A420C}" type="sibTrans" cxnId="{452F8DC0-B1DF-4E13-9F80-0B067BA1F22F}">
      <dgm:prSet/>
      <dgm:spPr/>
      <dgm:t>
        <a:bodyPr/>
        <a:lstStyle/>
        <a:p>
          <a:endParaRPr lang="pt-PT"/>
        </a:p>
      </dgm:t>
    </dgm:pt>
    <dgm:pt modelId="{AE8A3544-318C-4A10-BCA9-E2B85AB9D650}">
      <dgm:prSet phldrT="[Texto]" custT="1"/>
      <dgm:spPr/>
      <dgm:t>
        <a:bodyPr/>
        <a:lstStyle/>
        <a:p>
          <a:r>
            <a:rPr lang="pt-PT" sz="2400" dirty="0">
              <a:latin typeface="Arial Narrow" panose="020B0606020202030204" pitchFamily="34" charset="0"/>
            </a:rPr>
            <a:t>Can </a:t>
          </a:r>
          <a:r>
            <a:rPr lang="pt-PT" sz="2400" dirty="0" err="1">
              <a:latin typeface="Arial Narrow" panose="020B0606020202030204" pitchFamily="34" charset="0"/>
            </a:rPr>
            <a:t>the</a:t>
          </a:r>
          <a:r>
            <a:rPr lang="pt-PT" sz="2400" dirty="0">
              <a:latin typeface="Arial Narrow" panose="020B0606020202030204" pitchFamily="34" charset="0"/>
            </a:rPr>
            <a:t> </a:t>
          </a:r>
          <a:r>
            <a:rPr lang="pt-PT" sz="2400" dirty="0" err="1">
              <a:latin typeface="Arial Narrow" panose="020B0606020202030204" pitchFamily="34" charset="0"/>
            </a:rPr>
            <a:t>State</a:t>
          </a:r>
          <a:r>
            <a:rPr lang="pt-PT" sz="2400" dirty="0">
              <a:latin typeface="Arial Narrow" panose="020B0606020202030204" pitchFamily="34" charset="0"/>
            </a:rPr>
            <a:t> Tax?</a:t>
          </a:r>
        </a:p>
      </dgm:t>
    </dgm:pt>
    <dgm:pt modelId="{7EA52797-D9A0-4729-8095-0E4BBA50A661}" type="parTrans" cxnId="{EC9CF0A5-0C1A-420F-B69E-BDE9FA96864B}">
      <dgm:prSet/>
      <dgm:spPr/>
      <dgm:t>
        <a:bodyPr/>
        <a:lstStyle/>
        <a:p>
          <a:endParaRPr lang="pt-PT"/>
        </a:p>
      </dgm:t>
    </dgm:pt>
    <dgm:pt modelId="{BE9895C3-0997-4FE7-895B-42CB5A5CB9DD}" type="sibTrans" cxnId="{EC9CF0A5-0C1A-420F-B69E-BDE9FA96864B}">
      <dgm:prSet/>
      <dgm:spPr/>
      <dgm:t>
        <a:bodyPr/>
        <a:lstStyle/>
        <a:p>
          <a:endParaRPr lang="pt-PT"/>
        </a:p>
      </dgm:t>
    </dgm:pt>
    <dgm:pt modelId="{5DB00660-2D2F-4BC2-84D2-E4E8DEAD73E6}">
      <dgm:prSet phldrT="[Texto]" custT="1"/>
      <dgm:spPr/>
      <dgm:t>
        <a:bodyPr/>
        <a:lstStyle/>
        <a:p>
          <a:r>
            <a:rPr lang="pt-PT" sz="2400" dirty="0">
              <a:latin typeface="Arial Narrow" panose="020B0606020202030204" pitchFamily="34" charset="0"/>
            </a:rPr>
            <a:t>Are </a:t>
          </a:r>
          <a:r>
            <a:rPr lang="pt-PT" sz="2400" dirty="0" err="1">
              <a:latin typeface="Arial Narrow" panose="020B0606020202030204" pitchFamily="34" charset="0"/>
            </a:rPr>
            <a:t>there</a:t>
          </a:r>
          <a:r>
            <a:rPr lang="pt-PT" sz="2400" dirty="0">
              <a:latin typeface="Arial Narrow" panose="020B0606020202030204" pitchFamily="34" charset="0"/>
            </a:rPr>
            <a:t> </a:t>
          </a:r>
          <a:r>
            <a:rPr lang="pt-PT" sz="2400" dirty="0" err="1">
              <a:latin typeface="Arial Narrow" panose="020B0606020202030204" pitchFamily="34" charset="0"/>
            </a:rPr>
            <a:t>Alternatives</a:t>
          </a:r>
          <a:r>
            <a:rPr lang="pt-PT" sz="2400" dirty="0">
              <a:latin typeface="Arial Narrow" panose="020B0606020202030204" pitchFamily="34" charset="0"/>
            </a:rPr>
            <a:t> to </a:t>
          </a:r>
          <a:r>
            <a:rPr lang="pt-PT" sz="2400" dirty="0" err="1">
              <a:latin typeface="Arial Narrow" panose="020B0606020202030204" pitchFamily="34" charset="0"/>
            </a:rPr>
            <a:t>Taxation</a:t>
          </a:r>
          <a:r>
            <a:rPr lang="pt-PT" sz="2400" dirty="0">
              <a:latin typeface="Arial Narrow" panose="020B0606020202030204" pitchFamily="34" charset="0"/>
            </a:rPr>
            <a:t>?</a:t>
          </a:r>
        </a:p>
      </dgm:t>
    </dgm:pt>
    <dgm:pt modelId="{FFA906AD-BFA4-473A-9177-D3174625C550}" type="parTrans" cxnId="{08DDC047-E629-4321-86F5-034A1CF539AB}">
      <dgm:prSet/>
      <dgm:spPr/>
      <dgm:t>
        <a:bodyPr/>
        <a:lstStyle/>
        <a:p>
          <a:endParaRPr lang="pt-PT"/>
        </a:p>
      </dgm:t>
    </dgm:pt>
    <dgm:pt modelId="{6FE7C08C-79BB-4F81-A7EF-B841F4A95A4A}" type="sibTrans" cxnId="{08DDC047-E629-4321-86F5-034A1CF539AB}">
      <dgm:prSet/>
      <dgm:spPr/>
      <dgm:t>
        <a:bodyPr/>
        <a:lstStyle/>
        <a:p>
          <a:endParaRPr lang="pt-PT"/>
        </a:p>
      </dgm:t>
    </dgm:pt>
    <dgm:pt modelId="{CE77D71B-BB80-46B8-8DF0-F38BAB148F52}" type="pres">
      <dgm:prSet presAssocID="{2430E13A-DC4E-41FF-8201-ABA30DE3FC75}" presName="cycle" presStyleCnt="0">
        <dgm:presLayoutVars>
          <dgm:dir/>
          <dgm:resizeHandles val="exact"/>
        </dgm:presLayoutVars>
      </dgm:prSet>
      <dgm:spPr/>
    </dgm:pt>
    <dgm:pt modelId="{014B8C76-CB5B-41AD-995E-5D7292F699FD}" type="pres">
      <dgm:prSet presAssocID="{77F40423-6EE9-4D64-8DF0-34647639D9A6}" presName="node" presStyleLbl="node1" presStyleIdx="0" presStyleCnt="5">
        <dgm:presLayoutVars>
          <dgm:bulletEnabled val="1"/>
        </dgm:presLayoutVars>
      </dgm:prSet>
      <dgm:spPr/>
    </dgm:pt>
    <dgm:pt modelId="{4631F3D2-28A5-479C-A37D-F57FE036C792}" type="pres">
      <dgm:prSet presAssocID="{77F40423-6EE9-4D64-8DF0-34647639D9A6}" presName="spNode" presStyleCnt="0"/>
      <dgm:spPr/>
    </dgm:pt>
    <dgm:pt modelId="{15F04F65-820E-4282-99C9-DB6314A0F9CF}" type="pres">
      <dgm:prSet presAssocID="{BD5C2314-DDB0-4BD0-AFEF-1AFF9E74A5D8}" presName="sibTrans" presStyleLbl="sibTrans1D1" presStyleIdx="0" presStyleCnt="5"/>
      <dgm:spPr/>
    </dgm:pt>
    <dgm:pt modelId="{0B4153FD-C710-45CE-A07D-43BA63108B2C}" type="pres">
      <dgm:prSet presAssocID="{3FBF4548-37C3-4FBB-A3C9-6D4A983D9094}" presName="node" presStyleLbl="node1" presStyleIdx="1" presStyleCnt="5">
        <dgm:presLayoutVars>
          <dgm:bulletEnabled val="1"/>
        </dgm:presLayoutVars>
      </dgm:prSet>
      <dgm:spPr/>
    </dgm:pt>
    <dgm:pt modelId="{EE71F774-E419-4054-A08E-955B4E4A9459}" type="pres">
      <dgm:prSet presAssocID="{3FBF4548-37C3-4FBB-A3C9-6D4A983D9094}" presName="spNode" presStyleCnt="0"/>
      <dgm:spPr/>
    </dgm:pt>
    <dgm:pt modelId="{9100A178-2319-4332-9DE9-29147DA15FB0}" type="pres">
      <dgm:prSet presAssocID="{1E1DE351-AC75-4E53-A5A4-065601CCBE89}" presName="sibTrans" presStyleLbl="sibTrans1D1" presStyleIdx="1" presStyleCnt="5"/>
      <dgm:spPr/>
    </dgm:pt>
    <dgm:pt modelId="{8FC360B2-EFC8-4E58-BEBF-8CF0D712950B}" type="pres">
      <dgm:prSet presAssocID="{14098452-95A9-4AAA-BFE2-8558FE8CC366}" presName="node" presStyleLbl="node1" presStyleIdx="2" presStyleCnt="5">
        <dgm:presLayoutVars>
          <dgm:bulletEnabled val="1"/>
        </dgm:presLayoutVars>
      </dgm:prSet>
      <dgm:spPr/>
    </dgm:pt>
    <dgm:pt modelId="{C3CD0E7E-A0C7-4B62-8D87-88689F331CE9}" type="pres">
      <dgm:prSet presAssocID="{14098452-95A9-4AAA-BFE2-8558FE8CC366}" presName="spNode" presStyleCnt="0"/>
      <dgm:spPr/>
    </dgm:pt>
    <dgm:pt modelId="{DC0F4ABE-86F7-4BF5-A588-98A1E37DBBFF}" type="pres">
      <dgm:prSet presAssocID="{DA64A697-9EB1-4B19-894D-7A4A0E7A420C}" presName="sibTrans" presStyleLbl="sibTrans1D1" presStyleIdx="2" presStyleCnt="5"/>
      <dgm:spPr/>
    </dgm:pt>
    <dgm:pt modelId="{E60175FA-BD33-4BCC-AA04-9C08A4F36810}" type="pres">
      <dgm:prSet presAssocID="{AE8A3544-318C-4A10-BCA9-E2B85AB9D650}" presName="node" presStyleLbl="node1" presStyleIdx="3" presStyleCnt="5">
        <dgm:presLayoutVars>
          <dgm:bulletEnabled val="1"/>
        </dgm:presLayoutVars>
      </dgm:prSet>
      <dgm:spPr/>
    </dgm:pt>
    <dgm:pt modelId="{E12576D1-C70A-43C3-A28B-06B5F31E7233}" type="pres">
      <dgm:prSet presAssocID="{AE8A3544-318C-4A10-BCA9-E2B85AB9D650}" presName="spNode" presStyleCnt="0"/>
      <dgm:spPr/>
    </dgm:pt>
    <dgm:pt modelId="{053D7C0F-9B8C-49C1-B19B-52CAE131698B}" type="pres">
      <dgm:prSet presAssocID="{BE9895C3-0997-4FE7-895B-42CB5A5CB9DD}" presName="sibTrans" presStyleLbl="sibTrans1D1" presStyleIdx="3" presStyleCnt="5"/>
      <dgm:spPr/>
    </dgm:pt>
    <dgm:pt modelId="{6240BD16-D4F9-4486-97DA-946ED99E1CBB}" type="pres">
      <dgm:prSet presAssocID="{5DB00660-2D2F-4BC2-84D2-E4E8DEAD73E6}" presName="node" presStyleLbl="node1" presStyleIdx="4" presStyleCnt="5">
        <dgm:presLayoutVars>
          <dgm:bulletEnabled val="1"/>
        </dgm:presLayoutVars>
      </dgm:prSet>
      <dgm:spPr/>
    </dgm:pt>
    <dgm:pt modelId="{CDF86118-684D-4808-B04B-6BA11EA9DE67}" type="pres">
      <dgm:prSet presAssocID="{5DB00660-2D2F-4BC2-84D2-E4E8DEAD73E6}" presName="spNode" presStyleCnt="0"/>
      <dgm:spPr/>
    </dgm:pt>
    <dgm:pt modelId="{FC39919D-97EF-44BB-8EF1-E50401AE775C}" type="pres">
      <dgm:prSet presAssocID="{6FE7C08C-79BB-4F81-A7EF-B841F4A95A4A}" presName="sibTrans" presStyleLbl="sibTrans1D1" presStyleIdx="4" presStyleCnt="5"/>
      <dgm:spPr/>
    </dgm:pt>
  </dgm:ptLst>
  <dgm:cxnLst>
    <dgm:cxn modelId="{8F812237-78AD-4A18-B842-A03340AA6E4E}" type="presOf" srcId="{2430E13A-DC4E-41FF-8201-ABA30DE3FC75}" destId="{CE77D71B-BB80-46B8-8DF0-F38BAB148F52}" srcOrd="0" destOrd="0" presId="urn:microsoft.com/office/officeart/2005/8/layout/cycle6"/>
    <dgm:cxn modelId="{5DA56375-670B-47A0-9988-4CEA76E7FA29}" type="presOf" srcId="{1E1DE351-AC75-4E53-A5A4-065601CCBE89}" destId="{9100A178-2319-4332-9DE9-29147DA15FB0}" srcOrd="0" destOrd="0" presId="urn:microsoft.com/office/officeart/2005/8/layout/cycle6"/>
    <dgm:cxn modelId="{3DE5FC82-970C-41C6-B391-158E85D8E007}" type="presOf" srcId="{5DB00660-2D2F-4BC2-84D2-E4E8DEAD73E6}" destId="{6240BD16-D4F9-4486-97DA-946ED99E1CBB}" srcOrd="0" destOrd="0" presId="urn:microsoft.com/office/officeart/2005/8/layout/cycle6"/>
    <dgm:cxn modelId="{5AF696DB-B8B8-4AA3-A221-7051F96AD052}" type="presOf" srcId="{BE9895C3-0997-4FE7-895B-42CB5A5CB9DD}" destId="{053D7C0F-9B8C-49C1-B19B-52CAE131698B}" srcOrd="0" destOrd="0" presId="urn:microsoft.com/office/officeart/2005/8/layout/cycle6"/>
    <dgm:cxn modelId="{B798B3ED-0FA1-4A8E-A506-61EFB4C25B98}" type="presOf" srcId="{6FE7C08C-79BB-4F81-A7EF-B841F4A95A4A}" destId="{FC39919D-97EF-44BB-8EF1-E50401AE775C}" srcOrd="0" destOrd="0" presId="urn:microsoft.com/office/officeart/2005/8/layout/cycle6"/>
    <dgm:cxn modelId="{EC9CF0A5-0C1A-420F-B69E-BDE9FA96864B}" srcId="{2430E13A-DC4E-41FF-8201-ABA30DE3FC75}" destId="{AE8A3544-318C-4A10-BCA9-E2B85AB9D650}" srcOrd="3" destOrd="0" parTransId="{7EA52797-D9A0-4729-8095-0E4BBA50A661}" sibTransId="{BE9895C3-0997-4FE7-895B-42CB5A5CB9DD}"/>
    <dgm:cxn modelId="{452F8DC0-B1DF-4E13-9F80-0B067BA1F22F}" srcId="{2430E13A-DC4E-41FF-8201-ABA30DE3FC75}" destId="{14098452-95A9-4AAA-BFE2-8558FE8CC366}" srcOrd="2" destOrd="0" parTransId="{391CCDC1-B90B-4E62-A564-AD3460AB9887}" sibTransId="{DA64A697-9EB1-4B19-894D-7A4A0E7A420C}"/>
    <dgm:cxn modelId="{A04F0CEA-63EB-4A21-BE91-F15553F1E9E6}" type="presOf" srcId="{14098452-95A9-4AAA-BFE2-8558FE8CC366}" destId="{8FC360B2-EFC8-4E58-BEBF-8CF0D712950B}" srcOrd="0" destOrd="0" presId="urn:microsoft.com/office/officeart/2005/8/layout/cycle6"/>
    <dgm:cxn modelId="{C48A65A6-7B7D-4932-B5D9-A68D6BE87589}" srcId="{2430E13A-DC4E-41FF-8201-ABA30DE3FC75}" destId="{3FBF4548-37C3-4FBB-A3C9-6D4A983D9094}" srcOrd="1" destOrd="0" parTransId="{B6B92262-8976-49A6-A0CA-462B65572290}" sibTransId="{1E1DE351-AC75-4E53-A5A4-065601CCBE89}"/>
    <dgm:cxn modelId="{37812063-29D0-4095-B907-52233EC5EC81}" type="presOf" srcId="{BD5C2314-DDB0-4BD0-AFEF-1AFF9E74A5D8}" destId="{15F04F65-820E-4282-99C9-DB6314A0F9CF}" srcOrd="0" destOrd="0" presId="urn:microsoft.com/office/officeart/2005/8/layout/cycle6"/>
    <dgm:cxn modelId="{C03E4BB1-4E02-40D0-819B-103BE8A21234}" type="presOf" srcId="{DA64A697-9EB1-4B19-894D-7A4A0E7A420C}" destId="{DC0F4ABE-86F7-4BF5-A588-98A1E37DBBFF}" srcOrd="0" destOrd="0" presId="urn:microsoft.com/office/officeart/2005/8/layout/cycle6"/>
    <dgm:cxn modelId="{1DFAD5A1-E718-4FF0-8DF9-F5DC0D17FE64}" type="presOf" srcId="{77F40423-6EE9-4D64-8DF0-34647639D9A6}" destId="{014B8C76-CB5B-41AD-995E-5D7292F699FD}" srcOrd="0" destOrd="0" presId="urn:microsoft.com/office/officeart/2005/8/layout/cycle6"/>
    <dgm:cxn modelId="{0F44066A-5926-47DD-8333-C8F6E76108F7}" srcId="{2430E13A-DC4E-41FF-8201-ABA30DE3FC75}" destId="{77F40423-6EE9-4D64-8DF0-34647639D9A6}" srcOrd="0" destOrd="0" parTransId="{E1EA3149-DA17-48FC-9717-08D6480FC5B5}" sibTransId="{BD5C2314-DDB0-4BD0-AFEF-1AFF9E74A5D8}"/>
    <dgm:cxn modelId="{45A872B9-2D26-4B13-86DF-C3DBD0A1AA3D}" type="presOf" srcId="{AE8A3544-318C-4A10-BCA9-E2B85AB9D650}" destId="{E60175FA-BD33-4BCC-AA04-9C08A4F36810}" srcOrd="0" destOrd="0" presId="urn:microsoft.com/office/officeart/2005/8/layout/cycle6"/>
    <dgm:cxn modelId="{08DDC047-E629-4321-86F5-034A1CF539AB}" srcId="{2430E13A-DC4E-41FF-8201-ABA30DE3FC75}" destId="{5DB00660-2D2F-4BC2-84D2-E4E8DEAD73E6}" srcOrd="4" destOrd="0" parTransId="{FFA906AD-BFA4-473A-9177-D3174625C550}" sibTransId="{6FE7C08C-79BB-4F81-A7EF-B841F4A95A4A}"/>
    <dgm:cxn modelId="{0DCD3097-F9B0-4225-9A7D-07329B467285}" type="presOf" srcId="{3FBF4548-37C3-4FBB-A3C9-6D4A983D9094}" destId="{0B4153FD-C710-45CE-A07D-43BA63108B2C}" srcOrd="0" destOrd="0" presId="urn:microsoft.com/office/officeart/2005/8/layout/cycle6"/>
    <dgm:cxn modelId="{A9F999A9-A115-4C47-BE70-8440A71431E3}" type="presParOf" srcId="{CE77D71B-BB80-46B8-8DF0-F38BAB148F52}" destId="{014B8C76-CB5B-41AD-995E-5D7292F699FD}" srcOrd="0" destOrd="0" presId="urn:microsoft.com/office/officeart/2005/8/layout/cycle6"/>
    <dgm:cxn modelId="{23BF57A1-D55F-4CAB-A74B-9F3D7D74DC24}" type="presParOf" srcId="{CE77D71B-BB80-46B8-8DF0-F38BAB148F52}" destId="{4631F3D2-28A5-479C-A37D-F57FE036C792}" srcOrd="1" destOrd="0" presId="urn:microsoft.com/office/officeart/2005/8/layout/cycle6"/>
    <dgm:cxn modelId="{ABF1625C-00AC-4CF2-A222-DE09453F7F4B}" type="presParOf" srcId="{CE77D71B-BB80-46B8-8DF0-F38BAB148F52}" destId="{15F04F65-820E-4282-99C9-DB6314A0F9CF}" srcOrd="2" destOrd="0" presId="urn:microsoft.com/office/officeart/2005/8/layout/cycle6"/>
    <dgm:cxn modelId="{ED371713-B259-4176-AF5B-233A8DE2C265}" type="presParOf" srcId="{CE77D71B-BB80-46B8-8DF0-F38BAB148F52}" destId="{0B4153FD-C710-45CE-A07D-43BA63108B2C}" srcOrd="3" destOrd="0" presId="urn:microsoft.com/office/officeart/2005/8/layout/cycle6"/>
    <dgm:cxn modelId="{585A961F-B6FE-40EA-95E0-6401E6A18E4F}" type="presParOf" srcId="{CE77D71B-BB80-46B8-8DF0-F38BAB148F52}" destId="{EE71F774-E419-4054-A08E-955B4E4A9459}" srcOrd="4" destOrd="0" presId="urn:microsoft.com/office/officeart/2005/8/layout/cycle6"/>
    <dgm:cxn modelId="{92F06BEF-7C19-4FB4-B15B-35D70688B97A}" type="presParOf" srcId="{CE77D71B-BB80-46B8-8DF0-F38BAB148F52}" destId="{9100A178-2319-4332-9DE9-29147DA15FB0}" srcOrd="5" destOrd="0" presId="urn:microsoft.com/office/officeart/2005/8/layout/cycle6"/>
    <dgm:cxn modelId="{39BE951F-C7CF-450F-A217-8D071F0F6795}" type="presParOf" srcId="{CE77D71B-BB80-46B8-8DF0-F38BAB148F52}" destId="{8FC360B2-EFC8-4E58-BEBF-8CF0D712950B}" srcOrd="6" destOrd="0" presId="urn:microsoft.com/office/officeart/2005/8/layout/cycle6"/>
    <dgm:cxn modelId="{5E0EAEBA-4154-4D35-90E7-1C819C9D2167}" type="presParOf" srcId="{CE77D71B-BB80-46B8-8DF0-F38BAB148F52}" destId="{C3CD0E7E-A0C7-4B62-8D87-88689F331CE9}" srcOrd="7" destOrd="0" presId="urn:microsoft.com/office/officeart/2005/8/layout/cycle6"/>
    <dgm:cxn modelId="{95FFF255-147E-48BE-BFBA-12E33CE75008}" type="presParOf" srcId="{CE77D71B-BB80-46B8-8DF0-F38BAB148F52}" destId="{DC0F4ABE-86F7-4BF5-A588-98A1E37DBBFF}" srcOrd="8" destOrd="0" presId="urn:microsoft.com/office/officeart/2005/8/layout/cycle6"/>
    <dgm:cxn modelId="{263BD742-612E-450D-BCBC-86EC31757793}" type="presParOf" srcId="{CE77D71B-BB80-46B8-8DF0-F38BAB148F52}" destId="{E60175FA-BD33-4BCC-AA04-9C08A4F36810}" srcOrd="9" destOrd="0" presId="urn:microsoft.com/office/officeart/2005/8/layout/cycle6"/>
    <dgm:cxn modelId="{F7E7695A-43C4-45D0-B69B-7DF6D104B0D4}" type="presParOf" srcId="{CE77D71B-BB80-46B8-8DF0-F38BAB148F52}" destId="{E12576D1-C70A-43C3-A28B-06B5F31E7233}" srcOrd="10" destOrd="0" presId="urn:microsoft.com/office/officeart/2005/8/layout/cycle6"/>
    <dgm:cxn modelId="{EAF5B528-6ED9-4462-A86E-AF54A3EB8DD3}" type="presParOf" srcId="{CE77D71B-BB80-46B8-8DF0-F38BAB148F52}" destId="{053D7C0F-9B8C-49C1-B19B-52CAE131698B}" srcOrd="11" destOrd="0" presId="urn:microsoft.com/office/officeart/2005/8/layout/cycle6"/>
    <dgm:cxn modelId="{5E696CFB-9706-40EF-A415-4FE9FB1600B5}" type="presParOf" srcId="{CE77D71B-BB80-46B8-8DF0-F38BAB148F52}" destId="{6240BD16-D4F9-4486-97DA-946ED99E1CBB}" srcOrd="12" destOrd="0" presId="urn:microsoft.com/office/officeart/2005/8/layout/cycle6"/>
    <dgm:cxn modelId="{2B0A9D2E-DCB3-4F08-9DF3-D8EC8C8AC7E7}" type="presParOf" srcId="{CE77D71B-BB80-46B8-8DF0-F38BAB148F52}" destId="{CDF86118-684D-4808-B04B-6BA11EA9DE67}" srcOrd="13" destOrd="0" presId="urn:microsoft.com/office/officeart/2005/8/layout/cycle6"/>
    <dgm:cxn modelId="{8D8EB774-4DCB-4438-9A69-3AC9C50DB930}" type="presParOf" srcId="{CE77D71B-BB80-46B8-8DF0-F38BAB148F52}" destId="{FC39919D-97EF-44BB-8EF1-E50401AE775C}"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E57FB3-78DC-4EA2-B6C5-5DF72F79C38D}" type="doc">
      <dgm:prSet loTypeId="urn:microsoft.com/office/officeart/2005/8/layout/radial5" loCatId="relationship" qsTypeId="urn:microsoft.com/office/officeart/2005/8/quickstyle/simple1" qsCatId="simple" csTypeId="urn:microsoft.com/office/officeart/2005/8/colors/accent1_2" csCatId="accent1" phldr="1"/>
      <dgm:spPr/>
      <dgm:t>
        <a:bodyPr/>
        <a:lstStyle/>
        <a:p>
          <a:endParaRPr lang="pt-PT"/>
        </a:p>
      </dgm:t>
    </dgm:pt>
    <dgm:pt modelId="{314F4A6C-9A70-488A-81CD-52462BFCA90E}">
      <dgm:prSet phldrT="[Texto]" custT="1"/>
      <dgm:spPr/>
      <dgm:t>
        <a:bodyPr/>
        <a:lstStyle/>
        <a:p>
          <a:r>
            <a:rPr lang="pt-PT" sz="1800" dirty="0" err="1">
              <a:latin typeface="Arial Narrow" panose="020B0606020202030204" pitchFamily="34" charset="0"/>
            </a:rPr>
            <a:t>Answers</a:t>
          </a:r>
          <a:r>
            <a:rPr lang="pt-PT" sz="1800" dirty="0">
              <a:latin typeface="Arial Narrow" panose="020B0606020202030204" pitchFamily="34" charset="0"/>
            </a:rPr>
            <a:t> to </a:t>
          </a:r>
          <a:r>
            <a:rPr lang="pt-PT" sz="1800" dirty="0" err="1">
              <a:latin typeface="Arial Narrow" panose="020B0606020202030204" pitchFamily="34" charset="0"/>
            </a:rPr>
            <a:t>those</a:t>
          </a:r>
          <a:r>
            <a:rPr lang="pt-PT" sz="1800" dirty="0">
              <a:latin typeface="Arial Narrow" panose="020B0606020202030204" pitchFamily="34" charset="0"/>
            </a:rPr>
            <a:t> </a:t>
          </a:r>
          <a:r>
            <a:rPr lang="pt-PT" sz="1800" dirty="0" err="1">
              <a:latin typeface="Arial Narrow" panose="020B0606020202030204" pitchFamily="34" charset="0"/>
            </a:rPr>
            <a:t>questions</a:t>
          </a:r>
          <a:r>
            <a:rPr lang="pt-PT" sz="1800" dirty="0">
              <a:latin typeface="Arial Narrow" panose="020B0606020202030204" pitchFamily="34" charset="0"/>
            </a:rPr>
            <a:t> </a:t>
          </a:r>
          <a:r>
            <a:rPr lang="pt-PT" sz="1800" dirty="0" err="1">
              <a:latin typeface="Arial Narrow" panose="020B0606020202030204" pitchFamily="34" charset="0"/>
            </a:rPr>
            <a:t>depend</a:t>
          </a:r>
          <a:r>
            <a:rPr lang="pt-PT" sz="1800" dirty="0">
              <a:latin typeface="Arial Narrow" panose="020B0606020202030204" pitchFamily="34" charset="0"/>
            </a:rPr>
            <a:t> </a:t>
          </a:r>
          <a:r>
            <a:rPr lang="pt-PT" sz="1800" dirty="0" err="1">
              <a:latin typeface="Arial Narrow" panose="020B0606020202030204" pitchFamily="34" charset="0"/>
            </a:rPr>
            <a:t>on</a:t>
          </a:r>
          <a:endParaRPr lang="pt-PT" sz="1800" dirty="0">
            <a:latin typeface="Arial Narrow" panose="020B0606020202030204" pitchFamily="34" charset="0"/>
          </a:endParaRPr>
        </a:p>
      </dgm:t>
    </dgm:pt>
    <dgm:pt modelId="{DBCE95E3-F55A-43B6-BE83-3332C145F1F4}" type="parTrans" cxnId="{0B3BDCE9-9431-44D7-AE65-C8CF838AC1CC}">
      <dgm:prSet/>
      <dgm:spPr/>
      <dgm:t>
        <a:bodyPr/>
        <a:lstStyle/>
        <a:p>
          <a:endParaRPr lang="pt-PT"/>
        </a:p>
      </dgm:t>
    </dgm:pt>
    <dgm:pt modelId="{A1560721-3A19-46B7-89CC-6AA11CB7236F}" type="sibTrans" cxnId="{0B3BDCE9-9431-44D7-AE65-C8CF838AC1CC}">
      <dgm:prSet/>
      <dgm:spPr/>
      <dgm:t>
        <a:bodyPr/>
        <a:lstStyle/>
        <a:p>
          <a:endParaRPr lang="pt-PT"/>
        </a:p>
      </dgm:t>
    </dgm:pt>
    <dgm:pt modelId="{2901F56D-E8B0-4780-84CD-DEBC49DDDC4F}">
      <dgm:prSet phldrT="[Texto]" custT="1"/>
      <dgm:spPr/>
      <dgm:t>
        <a:bodyPr/>
        <a:lstStyle/>
        <a:p>
          <a:r>
            <a:rPr lang="pt-PT" sz="2000" dirty="0">
              <a:latin typeface="Arial Narrow" panose="020B0606020202030204" pitchFamily="34" charset="0"/>
            </a:rPr>
            <a:t>Social </a:t>
          </a:r>
          <a:r>
            <a:rPr lang="pt-PT" sz="2000" dirty="0" err="1">
              <a:latin typeface="Arial Narrow" panose="020B0606020202030204" pitchFamily="34" charset="0"/>
            </a:rPr>
            <a:t>priorities</a:t>
          </a:r>
          <a:endParaRPr lang="pt-PT" sz="2000" dirty="0">
            <a:latin typeface="Arial Narrow" panose="020B0606020202030204" pitchFamily="34" charset="0"/>
          </a:endParaRPr>
        </a:p>
      </dgm:t>
    </dgm:pt>
    <dgm:pt modelId="{DD9B0955-A25E-41EF-8CEF-29DFC4F7B2A5}" type="parTrans" cxnId="{4BDDD299-6370-40AA-815B-3AE72C7D5ACD}">
      <dgm:prSet/>
      <dgm:spPr/>
      <dgm:t>
        <a:bodyPr/>
        <a:lstStyle/>
        <a:p>
          <a:endParaRPr lang="pt-PT"/>
        </a:p>
      </dgm:t>
    </dgm:pt>
    <dgm:pt modelId="{FD110ABB-00A9-445F-A215-02E37DABFB14}" type="sibTrans" cxnId="{4BDDD299-6370-40AA-815B-3AE72C7D5ACD}">
      <dgm:prSet/>
      <dgm:spPr/>
      <dgm:t>
        <a:bodyPr/>
        <a:lstStyle/>
        <a:p>
          <a:endParaRPr lang="pt-PT"/>
        </a:p>
      </dgm:t>
    </dgm:pt>
    <dgm:pt modelId="{5A594C36-7B4F-40AF-B96F-1D6BE49A4D87}">
      <dgm:prSet phldrT="[Texto]" custT="1"/>
      <dgm:spPr/>
      <dgm:t>
        <a:bodyPr/>
        <a:lstStyle/>
        <a:p>
          <a:r>
            <a:rPr lang="pt-PT" sz="1600" dirty="0" err="1">
              <a:latin typeface="Arial Narrow" panose="020B0606020202030204" pitchFamily="34" charset="0"/>
            </a:rPr>
            <a:t>Economic</a:t>
          </a:r>
          <a:r>
            <a:rPr lang="pt-PT" sz="1600" dirty="0">
              <a:latin typeface="Arial Narrow" panose="020B0606020202030204" pitchFamily="34" charset="0"/>
            </a:rPr>
            <a:t> </a:t>
          </a:r>
          <a:r>
            <a:rPr lang="pt-PT" sz="1600" dirty="0" err="1">
              <a:latin typeface="Arial Narrow" panose="020B0606020202030204" pitchFamily="34" charset="0"/>
            </a:rPr>
            <a:t>structures</a:t>
          </a:r>
          <a:r>
            <a:rPr lang="pt-PT" sz="1600" dirty="0">
              <a:latin typeface="Arial Narrow" panose="020B0606020202030204" pitchFamily="34" charset="0"/>
            </a:rPr>
            <a:t>, </a:t>
          </a:r>
          <a:r>
            <a:rPr lang="pt-PT" sz="1600" dirty="0" err="1">
              <a:latin typeface="Arial Narrow" panose="020B0606020202030204" pitchFamily="34" charset="0"/>
            </a:rPr>
            <a:t>history</a:t>
          </a:r>
          <a:r>
            <a:rPr lang="pt-PT" sz="1600" dirty="0">
              <a:latin typeface="Arial Narrow" panose="020B0606020202030204" pitchFamily="34" charset="0"/>
            </a:rPr>
            <a:t> </a:t>
          </a:r>
          <a:r>
            <a:rPr lang="pt-PT" sz="1600" dirty="0" err="1">
              <a:latin typeface="Arial Narrow" panose="020B0606020202030204" pitchFamily="34" charset="0"/>
            </a:rPr>
            <a:t>and</a:t>
          </a:r>
          <a:r>
            <a:rPr lang="pt-PT" sz="1600" dirty="0">
              <a:latin typeface="Arial Narrow" panose="020B0606020202030204" pitchFamily="34" charset="0"/>
            </a:rPr>
            <a:t> </a:t>
          </a:r>
          <a:r>
            <a:rPr lang="pt-PT" sz="1600" dirty="0" err="1">
              <a:latin typeface="Arial Narrow" panose="020B0606020202030204" pitchFamily="34" charset="0"/>
            </a:rPr>
            <a:t>dynamics</a:t>
          </a:r>
          <a:endParaRPr lang="pt-PT" sz="1600" dirty="0">
            <a:latin typeface="Arial Narrow" panose="020B0606020202030204" pitchFamily="34" charset="0"/>
          </a:endParaRPr>
        </a:p>
      </dgm:t>
    </dgm:pt>
    <dgm:pt modelId="{077CB727-26C1-41AB-B868-BF59500E87C5}" type="parTrans" cxnId="{D3EA016C-744D-4368-A196-BFDF4E795026}">
      <dgm:prSet/>
      <dgm:spPr/>
      <dgm:t>
        <a:bodyPr/>
        <a:lstStyle/>
        <a:p>
          <a:endParaRPr lang="pt-PT"/>
        </a:p>
      </dgm:t>
    </dgm:pt>
    <dgm:pt modelId="{67A66D9A-93E3-4F45-9A45-D10D7CA56116}" type="sibTrans" cxnId="{D3EA016C-744D-4368-A196-BFDF4E795026}">
      <dgm:prSet/>
      <dgm:spPr/>
      <dgm:t>
        <a:bodyPr/>
        <a:lstStyle/>
        <a:p>
          <a:endParaRPr lang="pt-PT"/>
        </a:p>
      </dgm:t>
    </dgm:pt>
    <dgm:pt modelId="{4B6F528D-2455-4353-A35E-74DC16302B0F}">
      <dgm:prSet phldrT="[Texto]" custT="1"/>
      <dgm:spPr/>
      <dgm:t>
        <a:bodyPr/>
        <a:lstStyle/>
        <a:p>
          <a:r>
            <a:rPr lang="pt-PT" sz="1600" dirty="0">
              <a:latin typeface="Arial Narrow" panose="020B0606020202030204" pitchFamily="34" charset="0"/>
            </a:rPr>
            <a:t>Relationship </a:t>
          </a:r>
          <a:r>
            <a:rPr lang="pt-PT" sz="1600" dirty="0" err="1">
              <a:latin typeface="Arial Narrow" panose="020B0606020202030204" pitchFamily="34" charset="0"/>
            </a:rPr>
            <a:t>between</a:t>
          </a:r>
          <a:r>
            <a:rPr lang="pt-PT" sz="1600" dirty="0">
              <a:latin typeface="Arial Narrow" panose="020B0606020202030204" pitchFamily="34" charset="0"/>
            </a:rPr>
            <a:t> </a:t>
          </a:r>
          <a:r>
            <a:rPr lang="pt-PT" sz="1600" dirty="0" err="1">
              <a:latin typeface="Arial Narrow" panose="020B0606020202030204" pitchFamily="34" charset="0"/>
            </a:rPr>
            <a:t>the</a:t>
          </a:r>
          <a:r>
            <a:rPr lang="pt-PT" sz="1600" dirty="0">
              <a:latin typeface="Arial Narrow" panose="020B0606020202030204" pitchFamily="34" charset="0"/>
            </a:rPr>
            <a:t> </a:t>
          </a:r>
          <a:r>
            <a:rPr lang="pt-PT" sz="1600" dirty="0" err="1">
              <a:latin typeface="Arial Narrow" panose="020B0606020202030204" pitchFamily="34" charset="0"/>
            </a:rPr>
            <a:t>State</a:t>
          </a:r>
          <a:r>
            <a:rPr lang="pt-PT" sz="1600" dirty="0">
              <a:latin typeface="Arial Narrow" panose="020B0606020202030204" pitchFamily="34" charset="0"/>
            </a:rPr>
            <a:t>, Capital </a:t>
          </a:r>
          <a:r>
            <a:rPr lang="pt-PT" sz="1600" dirty="0" err="1">
              <a:latin typeface="Arial Narrow" panose="020B0606020202030204" pitchFamily="34" charset="0"/>
            </a:rPr>
            <a:t>and</a:t>
          </a:r>
          <a:r>
            <a:rPr lang="pt-PT" sz="1600" dirty="0">
              <a:latin typeface="Arial Narrow" panose="020B0606020202030204" pitchFamily="34" charset="0"/>
            </a:rPr>
            <a:t> Labour</a:t>
          </a:r>
        </a:p>
      </dgm:t>
    </dgm:pt>
    <dgm:pt modelId="{B70990B9-323D-47C9-8949-FFF3D8A11053}" type="parTrans" cxnId="{EF51248B-6BDF-4E23-BF57-D5C9AF00AB29}">
      <dgm:prSet/>
      <dgm:spPr/>
      <dgm:t>
        <a:bodyPr/>
        <a:lstStyle/>
        <a:p>
          <a:endParaRPr lang="pt-PT"/>
        </a:p>
      </dgm:t>
    </dgm:pt>
    <dgm:pt modelId="{ED3D9152-DAAC-41EB-A362-24457E732E2A}" type="sibTrans" cxnId="{EF51248B-6BDF-4E23-BF57-D5C9AF00AB29}">
      <dgm:prSet/>
      <dgm:spPr/>
      <dgm:t>
        <a:bodyPr/>
        <a:lstStyle/>
        <a:p>
          <a:endParaRPr lang="pt-PT"/>
        </a:p>
      </dgm:t>
    </dgm:pt>
    <dgm:pt modelId="{8B860AF3-CC49-4A28-B497-1D2205CE876B}">
      <dgm:prSet phldrT="[Texto]" custT="1"/>
      <dgm:spPr/>
      <dgm:t>
        <a:bodyPr/>
        <a:lstStyle/>
        <a:p>
          <a:r>
            <a:rPr lang="pt-PT" sz="1500" dirty="0" err="1">
              <a:latin typeface="Arial Narrow" panose="020B0606020202030204" pitchFamily="34" charset="0"/>
            </a:rPr>
            <a:t>System</a:t>
          </a:r>
          <a:r>
            <a:rPr lang="pt-PT" sz="1500" dirty="0">
              <a:latin typeface="Arial Narrow" panose="020B0606020202030204" pitchFamily="34" charset="0"/>
            </a:rPr>
            <a:t> </a:t>
          </a:r>
          <a:r>
            <a:rPr lang="pt-PT" sz="1500" dirty="0" err="1">
              <a:latin typeface="Arial Narrow" panose="020B0606020202030204" pitchFamily="34" charset="0"/>
            </a:rPr>
            <a:t>of</a:t>
          </a:r>
          <a:r>
            <a:rPr lang="pt-PT" sz="1500" dirty="0">
              <a:latin typeface="Arial Narrow" panose="020B0606020202030204" pitchFamily="34" charset="0"/>
            </a:rPr>
            <a:t> </a:t>
          </a:r>
          <a:r>
            <a:rPr lang="pt-PT" sz="1500" dirty="0" err="1">
              <a:latin typeface="Arial Narrow" panose="020B0606020202030204" pitchFamily="34" charset="0"/>
            </a:rPr>
            <a:t>accumulation</a:t>
          </a:r>
          <a:r>
            <a:rPr lang="pt-PT" sz="1500" dirty="0">
              <a:latin typeface="Arial Narrow" panose="020B0606020202030204" pitchFamily="34" charset="0"/>
            </a:rPr>
            <a:t> </a:t>
          </a:r>
          <a:r>
            <a:rPr lang="pt-PT" sz="1500" dirty="0" err="1">
              <a:latin typeface="Arial Narrow" panose="020B0606020202030204" pitchFamily="34" charset="0"/>
            </a:rPr>
            <a:t>of</a:t>
          </a:r>
          <a:r>
            <a:rPr lang="pt-PT" sz="1500" dirty="0">
              <a:latin typeface="Arial Narrow" panose="020B0606020202030204" pitchFamily="34" charset="0"/>
            </a:rPr>
            <a:t> </a:t>
          </a:r>
          <a:r>
            <a:rPr lang="pt-PT" sz="1500" dirty="0" err="1">
              <a:latin typeface="Arial Narrow" panose="020B0606020202030204" pitchFamily="34" charset="0"/>
            </a:rPr>
            <a:t>private</a:t>
          </a:r>
          <a:r>
            <a:rPr lang="pt-PT" sz="1500" dirty="0">
              <a:latin typeface="Arial Narrow" panose="020B0606020202030204" pitchFamily="34" charset="0"/>
            </a:rPr>
            <a:t> capital</a:t>
          </a:r>
        </a:p>
      </dgm:t>
    </dgm:pt>
    <dgm:pt modelId="{E7F3CAA5-6CE8-4AFD-99FA-AB6E6C4C684D}" type="parTrans" cxnId="{A5E40959-6574-4561-BF78-E3FA30A1D9D7}">
      <dgm:prSet/>
      <dgm:spPr/>
      <dgm:t>
        <a:bodyPr/>
        <a:lstStyle/>
        <a:p>
          <a:endParaRPr lang="pt-PT"/>
        </a:p>
      </dgm:t>
    </dgm:pt>
    <dgm:pt modelId="{9375DD3F-FB40-42FA-8096-38B77A7C1C0E}" type="sibTrans" cxnId="{A5E40959-6574-4561-BF78-E3FA30A1D9D7}">
      <dgm:prSet/>
      <dgm:spPr/>
      <dgm:t>
        <a:bodyPr/>
        <a:lstStyle/>
        <a:p>
          <a:endParaRPr lang="pt-PT"/>
        </a:p>
      </dgm:t>
    </dgm:pt>
    <dgm:pt modelId="{32966CB5-94F7-4E4B-A792-030EB8DCD4E9}" type="pres">
      <dgm:prSet presAssocID="{5AE57FB3-78DC-4EA2-B6C5-5DF72F79C38D}" presName="Name0" presStyleCnt="0">
        <dgm:presLayoutVars>
          <dgm:chMax val="1"/>
          <dgm:dir/>
          <dgm:animLvl val="ctr"/>
          <dgm:resizeHandles val="exact"/>
        </dgm:presLayoutVars>
      </dgm:prSet>
      <dgm:spPr/>
    </dgm:pt>
    <dgm:pt modelId="{2B21FCBF-FA06-4AB8-B57F-6A522A038214}" type="pres">
      <dgm:prSet presAssocID="{314F4A6C-9A70-488A-81CD-52462BFCA90E}" presName="centerShape" presStyleLbl="node0" presStyleIdx="0" presStyleCnt="1" custLinFactNeighborX="-402" custLinFactNeighborY="-1341"/>
      <dgm:spPr/>
    </dgm:pt>
    <dgm:pt modelId="{E19884C2-F3D3-462D-94FB-C79B05A972D7}" type="pres">
      <dgm:prSet presAssocID="{DD9B0955-A25E-41EF-8CEF-29DFC4F7B2A5}" presName="parTrans" presStyleLbl="sibTrans2D1" presStyleIdx="0" presStyleCnt="4"/>
      <dgm:spPr/>
    </dgm:pt>
    <dgm:pt modelId="{100D6640-79A4-460E-A7BE-E93E3AE6D4BC}" type="pres">
      <dgm:prSet presAssocID="{DD9B0955-A25E-41EF-8CEF-29DFC4F7B2A5}" presName="connectorText" presStyleLbl="sibTrans2D1" presStyleIdx="0" presStyleCnt="4"/>
      <dgm:spPr/>
    </dgm:pt>
    <dgm:pt modelId="{FE7B0911-DBF5-4C3A-8F51-6E670ABDDF7D}" type="pres">
      <dgm:prSet presAssocID="{2901F56D-E8B0-4780-84CD-DEBC49DDDC4F}" presName="node" presStyleLbl="node1" presStyleIdx="0" presStyleCnt="4" custRadScaleRad="102686" custRadScaleInc="-998">
        <dgm:presLayoutVars>
          <dgm:bulletEnabled val="1"/>
        </dgm:presLayoutVars>
      </dgm:prSet>
      <dgm:spPr/>
    </dgm:pt>
    <dgm:pt modelId="{12003311-5BB0-453E-AC41-344925B651D0}" type="pres">
      <dgm:prSet presAssocID="{077CB727-26C1-41AB-B868-BF59500E87C5}" presName="parTrans" presStyleLbl="sibTrans2D1" presStyleIdx="1" presStyleCnt="4"/>
      <dgm:spPr/>
    </dgm:pt>
    <dgm:pt modelId="{6DDD1D2E-303F-43D6-B4A4-4BE42157E95F}" type="pres">
      <dgm:prSet presAssocID="{077CB727-26C1-41AB-B868-BF59500E87C5}" presName="connectorText" presStyleLbl="sibTrans2D1" presStyleIdx="1" presStyleCnt="4"/>
      <dgm:spPr/>
    </dgm:pt>
    <dgm:pt modelId="{785836AF-CC31-483C-AE86-7887EAED0D2B}" type="pres">
      <dgm:prSet presAssocID="{5A594C36-7B4F-40AF-B96F-1D6BE49A4D87}" presName="node" presStyleLbl="node1" presStyleIdx="1" presStyleCnt="4" custRadScaleRad="99231" custRadScaleInc="-3443">
        <dgm:presLayoutVars>
          <dgm:bulletEnabled val="1"/>
        </dgm:presLayoutVars>
      </dgm:prSet>
      <dgm:spPr/>
    </dgm:pt>
    <dgm:pt modelId="{84F5AEDF-5899-4448-971C-892D51E65CE5}" type="pres">
      <dgm:prSet presAssocID="{B70990B9-323D-47C9-8949-FFF3D8A11053}" presName="parTrans" presStyleLbl="sibTrans2D1" presStyleIdx="2" presStyleCnt="4"/>
      <dgm:spPr/>
    </dgm:pt>
    <dgm:pt modelId="{6819E926-FF32-4F33-8036-9CD322FD33CE}" type="pres">
      <dgm:prSet presAssocID="{B70990B9-323D-47C9-8949-FFF3D8A11053}" presName="connectorText" presStyleLbl="sibTrans2D1" presStyleIdx="2" presStyleCnt="4"/>
      <dgm:spPr/>
    </dgm:pt>
    <dgm:pt modelId="{055C3A7B-1A8E-489C-903B-A3D1E259632D}" type="pres">
      <dgm:prSet presAssocID="{4B6F528D-2455-4353-A35E-74DC16302B0F}" presName="node" presStyleLbl="node1" presStyleIdx="2" presStyleCnt="4" custRadScaleRad="97321" custRadScaleInc="1053">
        <dgm:presLayoutVars>
          <dgm:bulletEnabled val="1"/>
        </dgm:presLayoutVars>
      </dgm:prSet>
      <dgm:spPr/>
    </dgm:pt>
    <dgm:pt modelId="{D9628377-4D04-4AED-962B-C6DDC67585D4}" type="pres">
      <dgm:prSet presAssocID="{E7F3CAA5-6CE8-4AFD-99FA-AB6E6C4C684D}" presName="parTrans" presStyleLbl="sibTrans2D1" presStyleIdx="3" presStyleCnt="4"/>
      <dgm:spPr/>
    </dgm:pt>
    <dgm:pt modelId="{8911C790-3787-40AA-8373-28D3CF1159CF}" type="pres">
      <dgm:prSet presAssocID="{E7F3CAA5-6CE8-4AFD-99FA-AB6E6C4C684D}" presName="connectorText" presStyleLbl="sibTrans2D1" presStyleIdx="3" presStyleCnt="4"/>
      <dgm:spPr/>
    </dgm:pt>
    <dgm:pt modelId="{46FDFC94-91FF-43A0-9AE1-CF406EAA248E}" type="pres">
      <dgm:prSet presAssocID="{8B860AF3-CC49-4A28-B497-1D2205CE876B}" presName="node" presStyleLbl="node1" presStyleIdx="3" presStyleCnt="4" custRadScaleRad="100841" custRadScaleInc="3388">
        <dgm:presLayoutVars>
          <dgm:bulletEnabled val="1"/>
        </dgm:presLayoutVars>
      </dgm:prSet>
      <dgm:spPr/>
    </dgm:pt>
  </dgm:ptLst>
  <dgm:cxnLst>
    <dgm:cxn modelId="{15496FE3-1239-4BE8-9B8A-67788DCC500B}" type="presOf" srcId="{077CB727-26C1-41AB-B868-BF59500E87C5}" destId="{12003311-5BB0-453E-AC41-344925B651D0}" srcOrd="0" destOrd="0" presId="urn:microsoft.com/office/officeart/2005/8/layout/radial5"/>
    <dgm:cxn modelId="{03A50C4E-5CC2-4F26-89F5-507BBA9D01FB}" type="presOf" srcId="{E7F3CAA5-6CE8-4AFD-99FA-AB6E6C4C684D}" destId="{8911C790-3787-40AA-8373-28D3CF1159CF}" srcOrd="1" destOrd="0" presId="urn:microsoft.com/office/officeart/2005/8/layout/radial5"/>
    <dgm:cxn modelId="{0B4849CF-EE20-4A43-8EFF-71E361E969AC}" type="presOf" srcId="{E7F3CAA5-6CE8-4AFD-99FA-AB6E6C4C684D}" destId="{D9628377-4D04-4AED-962B-C6DDC67585D4}" srcOrd="0" destOrd="0" presId="urn:microsoft.com/office/officeart/2005/8/layout/radial5"/>
    <dgm:cxn modelId="{A5E40959-6574-4561-BF78-E3FA30A1D9D7}" srcId="{314F4A6C-9A70-488A-81CD-52462BFCA90E}" destId="{8B860AF3-CC49-4A28-B497-1D2205CE876B}" srcOrd="3" destOrd="0" parTransId="{E7F3CAA5-6CE8-4AFD-99FA-AB6E6C4C684D}" sibTransId="{9375DD3F-FB40-42FA-8096-38B77A7C1C0E}"/>
    <dgm:cxn modelId="{0EF23B83-29C3-48E3-9216-689D0209A5D9}" type="presOf" srcId="{2901F56D-E8B0-4780-84CD-DEBC49DDDC4F}" destId="{FE7B0911-DBF5-4C3A-8F51-6E670ABDDF7D}" srcOrd="0" destOrd="0" presId="urn:microsoft.com/office/officeart/2005/8/layout/radial5"/>
    <dgm:cxn modelId="{4C6AC951-AE21-4986-A771-9DF27ABA3CCE}" type="presOf" srcId="{DD9B0955-A25E-41EF-8CEF-29DFC4F7B2A5}" destId="{E19884C2-F3D3-462D-94FB-C79B05A972D7}" srcOrd="0" destOrd="0" presId="urn:microsoft.com/office/officeart/2005/8/layout/radial5"/>
    <dgm:cxn modelId="{4BDDD299-6370-40AA-815B-3AE72C7D5ACD}" srcId="{314F4A6C-9A70-488A-81CD-52462BFCA90E}" destId="{2901F56D-E8B0-4780-84CD-DEBC49DDDC4F}" srcOrd="0" destOrd="0" parTransId="{DD9B0955-A25E-41EF-8CEF-29DFC4F7B2A5}" sibTransId="{FD110ABB-00A9-445F-A215-02E37DABFB14}"/>
    <dgm:cxn modelId="{BA9E57BE-2E37-4A9D-BCEE-E7BCE35AF056}" type="presOf" srcId="{077CB727-26C1-41AB-B868-BF59500E87C5}" destId="{6DDD1D2E-303F-43D6-B4A4-4BE42157E95F}" srcOrd="1" destOrd="0" presId="urn:microsoft.com/office/officeart/2005/8/layout/radial5"/>
    <dgm:cxn modelId="{B0EBBE5F-74EE-407C-A1F2-8C0A3D68C26B}" type="presOf" srcId="{B70990B9-323D-47C9-8949-FFF3D8A11053}" destId="{6819E926-FF32-4F33-8036-9CD322FD33CE}" srcOrd="1" destOrd="0" presId="urn:microsoft.com/office/officeart/2005/8/layout/radial5"/>
    <dgm:cxn modelId="{9888624B-9CDA-44B1-99E1-D4734DBDCBB4}" type="presOf" srcId="{8B860AF3-CC49-4A28-B497-1D2205CE876B}" destId="{46FDFC94-91FF-43A0-9AE1-CF406EAA248E}" srcOrd="0" destOrd="0" presId="urn:microsoft.com/office/officeart/2005/8/layout/radial5"/>
    <dgm:cxn modelId="{EF51248B-6BDF-4E23-BF57-D5C9AF00AB29}" srcId="{314F4A6C-9A70-488A-81CD-52462BFCA90E}" destId="{4B6F528D-2455-4353-A35E-74DC16302B0F}" srcOrd="2" destOrd="0" parTransId="{B70990B9-323D-47C9-8949-FFF3D8A11053}" sibTransId="{ED3D9152-DAAC-41EB-A362-24457E732E2A}"/>
    <dgm:cxn modelId="{0B3BDCE9-9431-44D7-AE65-C8CF838AC1CC}" srcId="{5AE57FB3-78DC-4EA2-B6C5-5DF72F79C38D}" destId="{314F4A6C-9A70-488A-81CD-52462BFCA90E}" srcOrd="0" destOrd="0" parTransId="{DBCE95E3-F55A-43B6-BE83-3332C145F1F4}" sibTransId="{A1560721-3A19-46B7-89CC-6AA11CB7236F}"/>
    <dgm:cxn modelId="{3F19EB2D-5F69-45A5-813A-5ACA5854323B}" type="presOf" srcId="{5AE57FB3-78DC-4EA2-B6C5-5DF72F79C38D}" destId="{32966CB5-94F7-4E4B-A792-030EB8DCD4E9}" srcOrd="0" destOrd="0" presId="urn:microsoft.com/office/officeart/2005/8/layout/radial5"/>
    <dgm:cxn modelId="{0E714127-8CCB-453B-913F-43091974CDDE}" type="presOf" srcId="{4B6F528D-2455-4353-A35E-74DC16302B0F}" destId="{055C3A7B-1A8E-489C-903B-A3D1E259632D}" srcOrd="0" destOrd="0" presId="urn:microsoft.com/office/officeart/2005/8/layout/radial5"/>
    <dgm:cxn modelId="{06E85ECD-A8B6-4F4C-AFB1-DA5CBA2501BD}" type="presOf" srcId="{DD9B0955-A25E-41EF-8CEF-29DFC4F7B2A5}" destId="{100D6640-79A4-460E-A7BE-E93E3AE6D4BC}" srcOrd="1" destOrd="0" presId="urn:microsoft.com/office/officeart/2005/8/layout/radial5"/>
    <dgm:cxn modelId="{5B1C8B1C-D41D-45F3-B53A-C1AEFF8ACF67}" type="presOf" srcId="{5A594C36-7B4F-40AF-B96F-1D6BE49A4D87}" destId="{785836AF-CC31-483C-AE86-7887EAED0D2B}" srcOrd="0" destOrd="0" presId="urn:microsoft.com/office/officeart/2005/8/layout/radial5"/>
    <dgm:cxn modelId="{77A5FD68-2676-4E53-B017-963117436471}" type="presOf" srcId="{B70990B9-323D-47C9-8949-FFF3D8A11053}" destId="{84F5AEDF-5899-4448-971C-892D51E65CE5}" srcOrd="0" destOrd="0" presId="urn:microsoft.com/office/officeart/2005/8/layout/radial5"/>
    <dgm:cxn modelId="{A16DF1D4-851A-49C6-BE33-F2B13AAFD59A}" type="presOf" srcId="{314F4A6C-9A70-488A-81CD-52462BFCA90E}" destId="{2B21FCBF-FA06-4AB8-B57F-6A522A038214}" srcOrd="0" destOrd="0" presId="urn:microsoft.com/office/officeart/2005/8/layout/radial5"/>
    <dgm:cxn modelId="{D3EA016C-744D-4368-A196-BFDF4E795026}" srcId="{314F4A6C-9A70-488A-81CD-52462BFCA90E}" destId="{5A594C36-7B4F-40AF-B96F-1D6BE49A4D87}" srcOrd="1" destOrd="0" parTransId="{077CB727-26C1-41AB-B868-BF59500E87C5}" sibTransId="{67A66D9A-93E3-4F45-9A45-D10D7CA56116}"/>
    <dgm:cxn modelId="{470E4CB7-288A-4139-91B2-AEF5FC7BA3C2}" type="presParOf" srcId="{32966CB5-94F7-4E4B-A792-030EB8DCD4E9}" destId="{2B21FCBF-FA06-4AB8-B57F-6A522A038214}" srcOrd="0" destOrd="0" presId="urn:microsoft.com/office/officeart/2005/8/layout/radial5"/>
    <dgm:cxn modelId="{73C76728-3B7C-462C-B894-15BE3E9BF06E}" type="presParOf" srcId="{32966CB5-94F7-4E4B-A792-030EB8DCD4E9}" destId="{E19884C2-F3D3-462D-94FB-C79B05A972D7}" srcOrd="1" destOrd="0" presId="urn:microsoft.com/office/officeart/2005/8/layout/radial5"/>
    <dgm:cxn modelId="{C340DABB-173A-42EF-ADB3-0114C67737F2}" type="presParOf" srcId="{E19884C2-F3D3-462D-94FB-C79B05A972D7}" destId="{100D6640-79A4-460E-A7BE-E93E3AE6D4BC}" srcOrd="0" destOrd="0" presId="urn:microsoft.com/office/officeart/2005/8/layout/radial5"/>
    <dgm:cxn modelId="{2E040809-EEE8-47DA-B221-1AAA6BE56639}" type="presParOf" srcId="{32966CB5-94F7-4E4B-A792-030EB8DCD4E9}" destId="{FE7B0911-DBF5-4C3A-8F51-6E670ABDDF7D}" srcOrd="2" destOrd="0" presId="urn:microsoft.com/office/officeart/2005/8/layout/radial5"/>
    <dgm:cxn modelId="{20C76254-4370-4D8D-8A38-EC5948E3D068}" type="presParOf" srcId="{32966CB5-94F7-4E4B-A792-030EB8DCD4E9}" destId="{12003311-5BB0-453E-AC41-344925B651D0}" srcOrd="3" destOrd="0" presId="urn:microsoft.com/office/officeart/2005/8/layout/radial5"/>
    <dgm:cxn modelId="{F3688A25-5E04-4AE9-8B64-C072CDDC9A01}" type="presParOf" srcId="{12003311-5BB0-453E-AC41-344925B651D0}" destId="{6DDD1D2E-303F-43D6-B4A4-4BE42157E95F}" srcOrd="0" destOrd="0" presId="urn:microsoft.com/office/officeart/2005/8/layout/radial5"/>
    <dgm:cxn modelId="{D8674F4D-F2CB-421F-BFC6-F8EBA6FFB38C}" type="presParOf" srcId="{32966CB5-94F7-4E4B-A792-030EB8DCD4E9}" destId="{785836AF-CC31-483C-AE86-7887EAED0D2B}" srcOrd="4" destOrd="0" presId="urn:microsoft.com/office/officeart/2005/8/layout/radial5"/>
    <dgm:cxn modelId="{DFA7BEB4-D2CC-4FA8-9E0E-A99F3E3D320B}" type="presParOf" srcId="{32966CB5-94F7-4E4B-A792-030EB8DCD4E9}" destId="{84F5AEDF-5899-4448-971C-892D51E65CE5}" srcOrd="5" destOrd="0" presId="urn:microsoft.com/office/officeart/2005/8/layout/radial5"/>
    <dgm:cxn modelId="{AEEC5A30-CC15-4B41-B2B8-2D1E6DF8EA44}" type="presParOf" srcId="{84F5AEDF-5899-4448-971C-892D51E65CE5}" destId="{6819E926-FF32-4F33-8036-9CD322FD33CE}" srcOrd="0" destOrd="0" presId="urn:microsoft.com/office/officeart/2005/8/layout/radial5"/>
    <dgm:cxn modelId="{D55F8BD2-EED2-4472-9825-399A8F801D5D}" type="presParOf" srcId="{32966CB5-94F7-4E4B-A792-030EB8DCD4E9}" destId="{055C3A7B-1A8E-489C-903B-A3D1E259632D}" srcOrd="6" destOrd="0" presId="urn:microsoft.com/office/officeart/2005/8/layout/radial5"/>
    <dgm:cxn modelId="{CB3D5E59-A63B-4E51-9D6B-4D6310B6FBFF}" type="presParOf" srcId="{32966CB5-94F7-4E4B-A792-030EB8DCD4E9}" destId="{D9628377-4D04-4AED-962B-C6DDC67585D4}" srcOrd="7" destOrd="0" presId="urn:microsoft.com/office/officeart/2005/8/layout/radial5"/>
    <dgm:cxn modelId="{837690DE-0A7E-43BE-BF28-A8A08FBC4034}" type="presParOf" srcId="{D9628377-4D04-4AED-962B-C6DDC67585D4}" destId="{8911C790-3787-40AA-8373-28D3CF1159CF}" srcOrd="0" destOrd="0" presId="urn:microsoft.com/office/officeart/2005/8/layout/radial5"/>
    <dgm:cxn modelId="{7313F7AA-54B5-4635-8EE9-4D4FD02ABEF6}" type="presParOf" srcId="{32966CB5-94F7-4E4B-A792-030EB8DCD4E9}" destId="{46FDFC94-91FF-43A0-9AE1-CF406EAA248E}" srcOrd="8" destOrd="0" presId="urn:microsoft.com/office/officeart/2005/8/layout/radial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3507DF6-EB6C-4DC6-88CE-BDE6F6C89CF3}" type="doc">
      <dgm:prSet loTypeId="urn:microsoft.com/office/officeart/2005/8/layout/venn1" loCatId="relationship" qsTypeId="urn:microsoft.com/office/officeart/2005/8/quickstyle/3d3" qsCatId="3D" csTypeId="urn:microsoft.com/office/officeart/2005/8/colors/accent1_2" csCatId="accent1" phldr="1"/>
      <dgm:spPr/>
    </dgm:pt>
    <dgm:pt modelId="{66EC8810-0786-4E83-8ED7-348FCF5AC8C9}">
      <dgm:prSet phldrT="[Text]"/>
      <dgm:spPr/>
      <dgm:t>
        <a:bodyPr/>
        <a:lstStyle/>
        <a:p>
          <a:r>
            <a:rPr lang="en-GB" b="1" dirty="0">
              <a:latin typeface="Arial Narrow" panose="020B0606020202030204" pitchFamily="34" charset="0"/>
            </a:rPr>
            <a:t>Global &amp; Uneven &amp; Historically Unequal </a:t>
          </a:r>
        </a:p>
      </dgm:t>
    </dgm:pt>
    <dgm:pt modelId="{3B84C982-CD2F-4586-90A4-3485E570E76C}" type="parTrans" cxnId="{AE5201B2-11B9-4E26-852C-89A5A7DCAD4C}">
      <dgm:prSet/>
      <dgm:spPr/>
      <dgm:t>
        <a:bodyPr/>
        <a:lstStyle/>
        <a:p>
          <a:endParaRPr lang="en-GB"/>
        </a:p>
      </dgm:t>
    </dgm:pt>
    <dgm:pt modelId="{B0EC79AF-9682-4F9A-99EC-F2BB3789D9BE}" type="sibTrans" cxnId="{AE5201B2-11B9-4E26-852C-89A5A7DCAD4C}">
      <dgm:prSet/>
      <dgm:spPr/>
      <dgm:t>
        <a:bodyPr/>
        <a:lstStyle/>
        <a:p>
          <a:endParaRPr lang="en-GB"/>
        </a:p>
      </dgm:t>
    </dgm:pt>
    <dgm:pt modelId="{6E470DB7-A8D4-42AF-982E-FCF9E2376BD9}">
      <dgm:prSet phldrT="[Text]"/>
      <dgm:spPr/>
      <dgm:t>
        <a:bodyPr/>
        <a:lstStyle/>
        <a:p>
          <a:r>
            <a:rPr lang="en-GB" b="1" dirty="0">
              <a:latin typeface="Arial Narrow" panose="020B0606020202030204" pitchFamily="34" charset="0"/>
            </a:rPr>
            <a:t>Financial</a:t>
          </a:r>
        </a:p>
      </dgm:t>
    </dgm:pt>
    <dgm:pt modelId="{ABD39585-ED16-4BF8-9CC0-F82295662D60}" type="parTrans" cxnId="{90EE2924-3DC0-498A-8821-2B9616938C7D}">
      <dgm:prSet/>
      <dgm:spPr/>
      <dgm:t>
        <a:bodyPr/>
        <a:lstStyle/>
        <a:p>
          <a:endParaRPr lang="en-GB"/>
        </a:p>
      </dgm:t>
    </dgm:pt>
    <dgm:pt modelId="{46FEFEA9-D4EF-47BF-9721-BABF8E78F63F}" type="sibTrans" cxnId="{90EE2924-3DC0-498A-8821-2B9616938C7D}">
      <dgm:prSet/>
      <dgm:spPr/>
      <dgm:t>
        <a:bodyPr/>
        <a:lstStyle/>
        <a:p>
          <a:endParaRPr lang="en-GB"/>
        </a:p>
      </dgm:t>
    </dgm:pt>
    <dgm:pt modelId="{CEE6D923-4C11-4381-921C-67403482F00A}">
      <dgm:prSet phldrT="[Text]"/>
      <dgm:spPr/>
      <dgm:t>
        <a:bodyPr/>
        <a:lstStyle/>
        <a:p>
          <a:r>
            <a:rPr lang="en-GB" b="1" dirty="0">
              <a:latin typeface="Arial Narrow" panose="020B0606020202030204" pitchFamily="34" charset="0"/>
            </a:rPr>
            <a:t>Monopolistic</a:t>
          </a:r>
        </a:p>
      </dgm:t>
    </dgm:pt>
    <dgm:pt modelId="{D3FAC85B-848C-4D99-A65E-C7DB945A437D}" type="parTrans" cxnId="{58FFCB80-B831-4F96-8FBB-ACE5B9EDE87E}">
      <dgm:prSet/>
      <dgm:spPr/>
      <dgm:t>
        <a:bodyPr/>
        <a:lstStyle/>
        <a:p>
          <a:endParaRPr lang="en-GB"/>
        </a:p>
      </dgm:t>
    </dgm:pt>
    <dgm:pt modelId="{1DAC8AEF-9D18-4B64-A4C9-B2B6F883A43D}" type="sibTrans" cxnId="{58FFCB80-B831-4F96-8FBB-ACE5B9EDE87E}">
      <dgm:prSet/>
      <dgm:spPr/>
      <dgm:t>
        <a:bodyPr/>
        <a:lstStyle/>
        <a:p>
          <a:endParaRPr lang="en-GB"/>
        </a:p>
      </dgm:t>
    </dgm:pt>
    <dgm:pt modelId="{48D8EFC1-CCA9-4E95-9B10-C2DE88FDC41C}">
      <dgm:prSet/>
      <dgm:spPr/>
      <dgm:t>
        <a:bodyPr/>
        <a:lstStyle/>
        <a:p>
          <a:r>
            <a:rPr lang="en-GB" b="1" noProof="0" dirty="0">
              <a:latin typeface="Arial Narrow" panose="020B0606020202030204" pitchFamily="34" charset="0"/>
            </a:rPr>
            <a:t>Subordination of State and public policy to financial capital</a:t>
          </a:r>
        </a:p>
      </dgm:t>
    </dgm:pt>
    <dgm:pt modelId="{2369772D-FA1E-42E4-ACB0-6E8FC6E80CE0}" type="parTrans" cxnId="{BFE2BACB-7912-433A-B8D8-39CFDFF99F59}">
      <dgm:prSet/>
      <dgm:spPr/>
      <dgm:t>
        <a:bodyPr/>
        <a:lstStyle/>
        <a:p>
          <a:endParaRPr lang="en-GB"/>
        </a:p>
      </dgm:t>
    </dgm:pt>
    <dgm:pt modelId="{631D7A13-16E3-4845-8571-CDF2F71FAD3C}" type="sibTrans" cxnId="{BFE2BACB-7912-433A-B8D8-39CFDFF99F59}">
      <dgm:prSet/>
      <dgm:spPr/>
      <dgm:t>
        <a:bodyPr/>
        <a:lstStyle/>
        <a:p>
          <a:endParaRPr lang="en-GB"/>
        </a:p>
      </dgm:t>
    </dgm:pt>
    <dgm:pt modelId="{6959AB86-FF8B-470E-80E3-92F56767BB6E}" type="pres">
      <dgm:prSet presAssocID="{03507DF6-EB6C-4DC6-88CE-BDE6F6C89CF3}" presName="compositeShape" presStyleCnt="0">
        <dgm:presLayoutVars>
          <dgm:chMax val="7"/>
          <dgm:dir/>
          <dgm:resizeHandles val="exact"/>
        </dgm:presLayoutVars>
      </dgm:prSet>
      <dgm:spPr/>
    </dgm:pt>
    <dgm:pt modelId="{4D50180A-5639-47C2-BCDA-AC13F496C5A5}" type="pres">
      <dgm:prSet presAssocID="{66EC8810-0786-4E83-8ED7-348FCF5AC8C9}" presName="circ1" presStyleLbl="vennNode1" presStyleIdx="0" presStyleCnt="4"/>
      <dgm:spPr/>
    </dgm:pt>
    <dgm:pt modelId="{A9CFBF88-5396-4835-887F-11D86EB844EB}" type="pres">
      <dgm:prSet presAssocID="{66EC8810-0786-4E83-8ED7-348FCF5AC8C9}" presName="circ1Tx" presStyleLbl="revTx" presStyleIdx="0" presStyleCnt="0">
        <dgm:presLayoutVars>
          <dgm:chMax val="0"/>
          <dgm:chPref val="0"/>
          <dgm:bulletEnabled val="1"/>
        </dgm:presLayoutVars>
      </dgm:prSet>
      <dgm:spPr/>
    </dgm:pt>
    <dgm:pt modelId="{86DBA3AC-B183-4145-A0A2-5863155C3FE8}" type="pres">
      <dgm:prSet presAssocID="{6E470DB7-A8D4-42AF-982E-FCF9E2376BD9}" presName="circ2" presStyleLbl="vennNode1" presStyleIdx="1" presStyleCnt="4"/>
      <dgm:spPr/>
    </dgm:pt>
    <dgm:pt modelId="{BA276FA7-96B1-4701-80C7-1407BD972AD5}" type="pres">
      <dgm:prSet presAssocID="{6E470DB7-A8D4-42AF-982E-FCF9E2376BD9}" presName="circ2Tx" presStyleLbl="revTx" presStyleIdx="0" presStyleCnt="0">
        <dgm:presLayoutVars>
          <dgm:chMax val="0"/>
          <dgm:chPref val="0"/>
          <dgm:bulletEnabled val="1"/>
        </dgm:presLayoutVars>
      </dgm:prSet>
      <dgm:spPr/>
    </dgm:pt>
    <dgm:pt modelId="{10C0E435-EF68-4866-86D3-44FAAAF96385}" type="pres">
      <dgm:prSet presAssocID="{CEE6D923-4C11-4381-921C-67403482F00A}" presName="circ3" presStyleLbl="vennNode1" presStyleIdx="2" presStyleCnt="4"/>
      <dgm:spPr/>
    </dgm:pt>
    <dgm:pt modelId="{CC650FE4-7FE1-446F-88EC-81E12032D21F}" type="pres">
      <dgm:prSet presAssocID="{CEE6D923-4C11-4381-921C-67403482F00A}" presName="circ3Tx" presStyleLbl="revTx" presStyleIdx="0" presStyleCnt="0">
        <dgm:presLayoutVars>
          <dgm:chMax val="0"/>
          <dgm:chPref val="0"/>
          <dgm:bulletEnabled val="1"/>
        </dgm:presLayoutVars>
      </dgm:prSet>
      <dgm:spPr/>
    </dgm:pt>
    <dgm:pt modelId="{6B11DD95-BDF3-4D0B-BA0E-116284F989E0}" type="pres">
      <dgm:prSet presAssocID="{48D8EFC1-CCA9-4E95-9B10-C2DE88FDC41C}" presName="circ4" presStyleLbl="vennNode1" presStyleIdx="3" presStyleCnt="4"/>
      <dgm:spPr/>
    </dgm:pt>
    <dgm:pt modelId="{AA2CF21E-BA7F-4FFF-A999-1520E00CE2EA}" type="pres">
      <dgm:prSet presAssocID="{48D8EFC1-CCA9-4E95-9B10-C2DE88FDC41C}" presName="circ4Tx" presStyleLbl="revTx" presStyleIdx="0" presStyleCnt="0">
        <dgm:presLayoutVars>
          <dgm:chMax val="0"/>
          <dgm:chPref val="0"/>
          <dgm:bulletEnabled val="1"/>
        </dgm:presLayoutVars>
      </dgm:prSet>
      <dgm:spPr/>
    </dgm:pt>
  </dgm:ptLst>
  <dgm:cxnLst>
    <dgm:cxn modelId="{347FEA93-8304-4B28-89DB-F6E01D920666}" type="presOf" srcId="{66EC8810-0786-4E83-8ED7-348FCF5AC8C9}" destId="{4D50180A-5639-47C2-BCDA-AC13F496C5A5}" srcOrd="0" destOrd="0" presId="urn:microsoft.com/office/officeart/2005/8/layout/venn1"/>
    <dgm:cxn modelId="{078E3EDB-49B1-48BC-81E4-C6DB01B59BD2}" type="presOf" srcId="{03507DF6-EB6C-4DC6-88CE-BDE6F6C89CF3}" destId="{6959AB86-FF8B-470E-80E3-92F56767BB6E}" srcOrd="0" destOrd="0" presId="urn:microsoft.com/office/officeart/2005/8/layout/venn1"/>
    <dgm:cxn modelId="{808778EF-5721-47D7-AB4D-58E75DC92E48}" type="presOf" srcId="{48D8EFC1-CCA9-4E95-9B10-C2DE88FDC41C}" destId="{6B11DD95-BDF3-4D0B-BA0E-116284F989E0}" srcOrd="0" destOrd="0" presId="urn:microsoft.com/office/officeart/2005/8/layout/venn1"/>
    <dgm:cxn modelId="{E3784CD5-E233-4C5F-87B2-99CF8B4832B6}" type="presOf" srcId="{66EC8810-0786-4E83-8ED7-348FCF5AC8C9}" destId="{A9CFBF88-5396-4835-887F-11D86EB844EB}" srcOrd="1" destOrd="0" presId="urn:microsoft.com/office/officeart/2005/8/layout/venn1"/>
    <dgm:cxn modelId="{BFE2BACB-7912-433A-B8D8-39CFDFF99F59}" srcId="{03507DF6-EB6C-4DC6-88CE-BDE6F6C89CF3}" destId="{48D8EFC1-CCA9-4E95-9B10-C2DE88FDC41C}" srcOrd="3" destOrd="0" parTransId="{2369772D-FA1E-42E4-ACB0-6E8FC6E80CE0}" sibTransId="{631D7A13-16E3-4845-8571-CDF2F71FAD3C}"/>
    <dgm:cxn modelId="{3A9AB555-C2E7-445E-AB75-41F437331E16}" type="presOf" srcId="{48D8EFC1-CCA9-4E95-9B10-C2DE88FDC41C}" destId="{AA2CF21E-BA7F-4FFF-A999-1520E00CE2EA}" srcOrd="1" destOrd="0" presId="urn:microsoft.com/office/officeart/2005/8/layout/venn1"/>
    <dgm:cxn modelId="{57F9E4CF-E90E-4BDC-85C0-651693FD29EE}" type="presOf" srcId="{6E470DB7-A8D4-42AF-982E-FCF9E2376BD9}" destId="{BA276FA7-96B1-4701-80C7-1407BD972AD5}" srcOrd="1" destOrd="0" presId="urn:microsoft.com/office/officeart/2005/8/layout/venn1"/>
    <dgm:cxn modelId="{3063391D-05F2-4A2B-9217-EE3B36863B66}" type="presOf" srcId="{CEE6D923-4C11-4381-921C-67403482F00A}" destId="{CC650FE4-7FE1-446F-88EC-81E12032D21F}" srcOrd="1" destOrd="0" presId="urn:microsoft.com/office/officeart/2005/8/layout/venn1"/>
    <dgm:cxn modelId="{90EE2924-3DC0-498A-8821-2B9616938C7D}" srcId="{03507DF6-EB6C-4DC6-88CE-BDE6F6C89CF3}" destId="{6E470DB7-A8D4-42AF-982E-FCF9E2376BD9}" srcOrd="1" destOrd="0" parTransId="{ABD39585-ED16-4BF8-9CC0-F82295662D60}" sibTransId="{46FEFEA9-D4EF-47BF-9721-BABF8E78F63F}"/>
    <dgm:cxn modelId="{AE5201B2-11B9-4E26-852C-89A5A7DCAD4C}" srcId="{03507DF6-EB6C-4DC6-88CE-BDE6F6C89CF3}" destId="{66EC8810-0786-4E83-8ED7-348FCF5AC8C9}" srcOrd="0" destOrd="0" parTransId="{3B84C982-CD2F-4586-90A4-3485E570E76C}" sibTransId="{B0EC79AF-9682-4F9A-99EC-F2BB3789D9BE}"/>
    <dgm:cxn modelId="{D062F625-5C56-4502-B464-F8F02E2DA633}" type="presOf" srcId="{CEE6D923-4C11-4381-921C-67403482F00A}" destId="{10C0E435-EF68-4866-86D3-44FAAAF96385}" srcOrd="0" destOrd="0" presId="urn:microsoft.com/office/officeart/2005/8/layout/venn1"/>
    <dgm:cxn modelId="{09609190-ACA0-4C41-A3E4-07FB151702EF}" type="presOf" srcId="{6E470DB7-A8D4-42AF-982E-FCF9E2376BD9}" destId="{86DBA3AC-B183-4145-A0A2-5863155C3FE8}" srcOrd="0" destOrd="0" presId="urn:microsoft.com/office/officeart/2005/8/layout/venn1"/>
    <dgm:cxn modelId="{58FFCB80-B831-4F96-8FBB-ACE5B9EDE87E}" srcId="{03507DF6-EB6C-4DC6-88CE-BDE6F6C89CF3}" destId="{CEE6D923-4C11-4381-921C-67403482F00A}" srcOrd="2" destOrd="0" parTransId="{D3FAC85B-848C-4D99-A65E-C7DB945A437D}" sibTransId="{1DAC8AEF-9D18-4B64-A4C9-B2B6F883A43D}"/>
    <dgm:cxn modelId="{7BB4DB91-B888-4622-8376-E360A6A5A3FA}" type="presParOf" srcId="{6959AB86-FF8B-470E-80E3-92F56767BB6E}" destId="{4D50180A-5639-47C2-BCDA-AC13F496C5A5}" srcOrd="0" destOrd="0" presId="urn:microsoft.com/office/officeart/2005/8/layout/venn1"/>
    <dgm:cxn modelId="{09C37925-1920-45B0-AFF1-00E0C54497EF}" type="presParOf" srcId="{6959AB86-FF8B-470E-80E3-92F56767BB6E}" destId="{A9CFBF88-5396-4835-887F-11D86EB844EB}" srcOrd="1" destOrd="0" presId="urn:microsoft.com/office/officeart/2005/8/layout/venn1"/>
    <dgm:cxn modelId="{67F93193-07FB-4C6E-B1A9-7ED455A3087B}" type="presParOf" srcId="{6959AB86-FF8B-470E-80E3-92F56767BB6E}" destId="{86DBA3AC-B183-4145-A0A2-5863155C3FE8}" srcOrd="2" destOrd="0" presId="urn:microsoft.com/office/officeart/2005/8/layout/venn1"/>
    <dgm:cxn modelId="{42888BF2-9ED1-48DB-87DB-FE979C2B904A}" type="presParOf" srcId="{6959AB86-FF8B-470E-80E3-92F56767BB6E}" destId="{BA276FA7-96B1-4701-80C7-1407BD972AD5}" srcOrd="3" destOrd="0" presId="urn:microsoft.com/office/officeart/2005/8/layout/venn1"/>
    <dgm:cxn modelId="{7C3DC930-6D12-4AD8-8CCC-D6D321BBCC68}" type="presParOf" srcId="{6959AB86-FF8B-470E-80E3-92F56767BB6E}" destId="{10C0E435-EF68-4866-86D3-44FAAAF96385}" srcOrd="4" destOrd="0" presId="urn:microsoft.com/office/officeart/2005/8/layout/venn1"/>
    <dgm:cxn modelId="{0C723345-D41C-496F-8D23-B124BA46963A}" type="presParOf" srcId="{6959AB86-FF8B-470E-80E3-92F56767BB6E}" destId="{CC650FE4-7FE1-446F-88EC-81E12032D21F}" srcOrd="5" destOrd="0" presId="urn:microsoft.com/office/officeart/2005/8/layout/venn1"/>
    <dgm:cxn modelId="{40DF503F-93F1-44E5-A698-300A47670DF7}" type="presParOf" srcId="{6959AB86-FF8B-470E-80E3-92F56767BB6E}" destId="{6B11DD95-BDF3-4D0B-BA0E-116284F989E0}" srcOrd="6" destOrd="0" presId="urn:microsoft.com/office/officeart/2005/8/layout/venn1"/>
    <dgm:cxn modelId="{E1200D45-2888-4E27-9BC9-BCB7C532C087}" type="presParOf" srcId="{6959AB86-FF8B-470E-80E3-92F56767BB6E}" destId="{AA2CF21E-BA7F-4FFF-A999-1520E00CE2EA}"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67365A-8FBF-4D63-941C-18B9A0E65498}" type="doc">
      <dgm:prSet loTypeId="urn:microsoft.com/office/officeart/2011/layout/HexagonRadial" loCatId="cycle" qsTypeId="urn:microsoft.com/office/officeart/2005/8/quickstyle/3d4" qsCatId="3D" csTypeId="urn:microsoft.com/office/officeart/2005/8/colors/accent1_2" csCatId="accent1" phldr="1"/>
      <dgm:spPr/>
      <dgm:t>
        <a:bodyPr/>
        <a:lstStyle/>
        <a:p>
          <a:endParaRPr lang="en-GB"/>
        </a:p>
      </dgm:t>
    </dgm:pt>
    <dgm:pt modelId="{0F1C41BC-BC2A-47F6-8416-3C76CB8463C6}">
      <dgm:prSet phldrT="[Text]" custT="1"/>
      <dgm:spPr/>
      <dgm:t>
        <a:bodyPr/>
        <a:lstStyle/>
        <a:p>
          <a:r>
            <a:rPr lang="en-GB" sz="1600" b="1" dirty="0">
              <a:solidFill>
                <a:schemeClr val="tx1"/>
              </a:solidFill>
              <a:latin typeface="Arial Narrow" panose="020B0606020202030204" pitchFamily="34" charset="0"/>
            </a:rPr>
            <a:t>Primitive capital accumulation</a:t>
          </a:r>
        </a:p>
      </dgm:t>
    </dgm:pt>
    <dgm:pt modelId="{E7874EB9-2A0B-4A43-8D75-A0BDBF4255BF}" type="parTrans" cxnId="{AAA1E724-3B55-4B90-9CE2-F9C61C34C434}">
      <dgm:prSet/>
      <dgm:spPr/>
      <dgm:t>
        <a:bodyPr/>
        <a:lstStyle/>
        <a:p>
          <a:endParaRPr lang="en-GB"/>
        </a:p>
      </dgm:t>
    </dgm:pt>
    <dgm:pt modelId="{2687DAE5-1B42-4B55-927B-2DFFCDDF3630}" type="sibTrans" cxnId="{AAA1E724-3B55-4B90-9CE2-F9C61C34C434}">
      <dgm:prSet/>
      <dgm:spPr/>
      <dgm:t>
        <a:bodyPr/>
        <a:lstStyle/>
        <a:p>
          <a:endParaRPr lang="en-GB"/>
        </a:p>
      </dgm:t>
    </dgm:pt>
    <dgm:pt modelId="{A6E7546E-A85B-477D-B4C5-94C9287AF155}">
      <dgm:prSet phldrT="[Text]" custT="1"/>
      <dgm:spPr/>
      <dgm:t>
        <a:bodyPr/>
        <a:lstStyle/>
        <a:p>
          <a:r>
            <a:rPr lang="en-GB" sz="1300" b="1" dirty="0">
              <a:solidFill>
                <a:schemeClr val="tx1"/>
              </a:solidFill>
              <a:latin typeface="Arial Narrow" panose="020B0606020202030204" pitchFamily="34" charset="0"/>
            </a:rPr>
            <a:t>Where do they come from? Political and financial/speculative elites</a:t>
          </a:r>
        </a:p>
      </dgm:t>
    </dgm:pt>
    <dgm:pt modelId="{0D8F854F-EDDA-45FF-8F57-A398CCF25AA8}" type="parTrans" cxnId="{C8392151-0649-4D48-A71C-4BEE83C6044B}">
      <dgm:prSet/>
      <dgm:spPr/>
      <dgm:t>
        <a:bodyPr/>
        <a:lstStyle/>
        <a:p>
          <a:endParaRPr lang="en-GB"/>
        </a:p>
      </dgm:t>
    </dgm:pt>
    <dgm:pt modelId="{702E377F-FCFB-457E-A6C6-F74A4B6228F6}" type="sibTrans" cxnId="{C8392151-0649-4D48-A71C-4BEE83C6044B}">
      <dgm:prSet/>
      <dgm:spPr/>
      <dgm:t>
        <a:bodyPr/>
        <a:lstStyle/>
        <a:p>
          <a:endParaRPr lang="en-GB"/>
        </a:p>
      </dgm:t>
    </dgm:pt>
    <dgm:pt modelId="{CB7C62B3-BB97-4E49-A100-422EE754A493}">
      <dgm:prSet phldrT="[Text]" custT="1"/>
      <dgm:spPr/>
      <dgm:t>
        <a:bodyPr/>
        <a:lstStyle/>
        <a:p>
          <a:r>
            <a:rPr lang="en-GB" sz="1300" b="1" dirty="0">
              <a:solidFill>
                <a:schemeClr val="tx1"/>
              </a:solidFill>
              <a:latin typeface="Arial Narrow" panose="020B0606020202030204" pitchFamily="34" charset="0"/>
            </a:rPr>
            <a:t>Dependency on inflows of foreign capital</a:t>
          </a:r>
        </a:p>
      </dgm:t>
    </dgm:pt>
    <dgm:pt modelId="{C75F12D3-84A7-4364-86C6-07DCE98412A1}" type="parTrans" cxnId="{AC9865B3-C010-450E-BB98-A99B80EB6582}">
      <dgm:prSet/>
      <dgm:spPr/>
      <dgm:t>
        <a:bodyPr/>
        <a:lstStyle/>
        <a:p>
          <a:endParaRPr lang="en-GB"/>
        </a:p>
      </dgm:t>
    </dgm:pt>
    <dgm:pt modelId="{186B9ECD-1556-4B31-9190-7C8D7DBBB624}" type="sibTrans" cxnId="{AC9865B3-C010-450E-BB98-A99B80EB6582}">
      <dgm:prSet/>
      <dgm:spPr/>
      <dgm:t>
        <a:bodyPr/>
        <a:lstStyle/>
        <a:p>
          <a:endParaRPr lang="en-GB"/>
        </a:p>
      </dgm:t>
    </dgm:pt>
    <dgm:pt modelId="{7BE20C2E-0DDA-43B6-9047-1F3D49238B05}">
      <dgm:prSet phldrT="[Text]" custT="1"/>
      <dgm:spPr/>
      <dgm:t>
        <a:bodyPr/>
        <a:lstStyle/>
        <a:p>
          <a:r>
            <a:rPr lang="en-US" sz="1300" b="1" noProof="0" dirty="0">
              <a:solidFill>
                <a:schemeClr val="tx1"/>
              </a:solidFill>
              <a:latin typeface="Arial Narrow" panose="020B0606020202030204" pitchFamily="34" charset="0"/>
            </a:rPr>
            <a:t>Cheap</a:t>
          </a:r>
          <a:r>
            <a:rPr lang="pt-PT" sz="1300" b="1" dirty="0">
              <a:solidFill>
                <a:schemeClr val="tx1"/>
              </a:solidFill>
              <a:latin typeface="Arial Narrow" panose="020B0606020202030204" pitchFamily="34" charset="0"/>
            </a:rPr>
            <a:t> </a:t>
          </a:r>
          <a:r>
            <a:rPr lang="en-GB" sz="1300" b="1" noProof="0" dirty="0">
              <a:solidFill>
                <a:schemeClr val="tx1"/>
              </a:solidFill>
              <a:latin typeface="Arial Narrow" panose="020B0606020202030204" pitchFamily="34" charset="0"/>
            </a:rPr>
            <a:t>access</a:t>
          </a:r>
          <a:r>
            <a:rPr lang="pt-PT" sz="1300" b="1" dirty="0">
              <a:solidFill>
                <a:schemeClr val="tx1"/>
              </a:solidFill>
              <a:latin typeface="Arial Narrow" panose="020B0606020202030204" pitchFamily="34" charset="0"/>
            </a:rPr>
            <a:t> </a:t>
          </a:r>
          <a:r>
            <a:rPr lang="en-GB" sz="1300" b="1" noProof="0" dirty="0">
              <a:solidFill>
                <a:schemeClr val="tx1"/>
              </a:solidFill>
              <a:latin typeface="Arial Narrow" panose="020B0606020202030204" pitchFamily="34" charset="0"/>
            </a:rPr>
            <a:t>to natural resources – expropriation of the State</a:t>
          </a:r>
        </a:p>
      </dgm:t>
    </dgm:pt>
    <dgm:pt modelId="{27C73A1A-9C90-4249-A6BE-4D02818F2E6D}" type="parTrans" cxnId="{442B530E-573A-4F2B-98EB-70C3A3AFD419}">
      <dgm:prSet/>
      <dgm:spPr/>
      <dgm:t>
        <a:bodyPr/>
        <a:lstStyle/>
        <a:p>
          <a:endParaRPr lang="en-GB"/>
        </a:p>
      </dgm:t>
    </dgm:pt>
    <dgm:pt modelId="{EB218A5F-E0AA-4E1F-B117-CAD2EEFD325E}" type="sibTrans" cxnId="{442B530E-573A-4F2B-98EB-70C3A3AFD419}">
      <dgm:prSet/>
      <dgm:spPr/>
      <dgm:t>
        <a:bodyPr/>
        <a:lstStyle/>
        <a:p>
          <a:endParaRPr lang="en-GB"/>
        </a:p>
      </dgm:t>
    </dgm:pt>
    <dgm:pt modelId="{0EF484E6-6125-4DC1-B3CA-B8C95A563A22}">
      <dgm:prSet phldrT="[Text]" custT="1"/>
      <dgm:spPr/>
      <dgm:t>
        <a:bodyPr/>
        <a:lstStyle/>
        <a:p>
          <a:r>
            <a:rPr lang="en-GB" sz="1300" b="1" noProof="0" dirty="0">
              <a:solidFill>
                <a:schemeClr val="tx1"/>
              </a:solidFill>
              <a:latin typeface="Arial Narrow" panose="020B0606020202030204" pitchFamily="34" charset="0"/>
            </a:rPr>
            <a:t>Growing commoditization of pubic resources and services</a:t>
          </a:r>
        </a:p>
      </dgm:t>
    </dgm:pt>
    <dgm:pt modelId="{B3AA1F7E-C39B-414F-B00D-3F4DF22CC43B}" type="parTrans" cxnId="{06C6EB92-F0BC-46F5-B1B6-841D8F0A2765}">
      <dgm:prSet/>
      <dgm:spPr/>
      <dgm:t>
        <a:bodyPr/>
        <a:lstStyle/>
        <a:p>
          <a:endParaRPr lang="en-GB"/>
        </a:p>
      </dgm:t>
    </dgm:pt>
    <dgm:pt modelId="{E17C8FD9-59B5-4844-8612-44CD9E95E132}" type="sibTrans" cxnId="{06C6EB92-F0BC-46F5-B1B6-841D8F0A2765}">
      <dgm:prSet/>
      <dgm:spPr/>
      <dgm:t>
        <a:bodyPr/>
        <a:lstStyle/>
        <a:p>
          <a:endParaRPr lang="en-GB"/>
        </a:p>
      </dgm:t>
    </dgm:pt>
    <dgm:pt modelId="{961037A3-58F2-496D-8F98-6E8976DF8913}">
      <dgm:prSet phldrT="[Text]" custT="1"/>
      <dgm:spPr/>
      <dgm:t>
        <a:bodyPr/>
        <a:lstStyle/>
        <a:p>
          <a:r>
            <a:rPr lang="en-GB" sz="1300" b="1" noProof="0" dirty="0">
              <a:solidFill>
                <a:schemeClr val="tx1"/>
              </a:solidFill>
              <a:latin typeface="Arial Narrow" panose="020B0606020202030204" pitchFamily="34" charset="0"/>
            </a:rPr>
            <a:t>Socialization of costs – labour reserves and public debt – and new profit opportunities</a:t>
          </a:r>
        </a:p>
      </dgm:t>
    </dgm:pt>
    <dgm:pt modelId="{08C374A2-9C9E-495A-B010-9208F027E7D5}" type="parTrans" cxnId="{D4691495-8BA4-403D-B39E-867B5D70E5AF}">
      <dgm:prSet/>
      <dgm:spPr/>
      <dgm:t>
        <a:bodyPr/>
        <a:lstStyle/>
        <a:p>
          <a:endParaRPr lang="en-GB"/>
        </a:p>
      </dgm:t>
    </dgm:pt>
    <dgm:pt modelId="{AB421B02-6735-47B6-B4E5-863324DB5B11}" type="sibTrans" cxnId="{D4691495-8BA4-403D-B39E-867B5D70E5AF}">
      <dgm:prSet/>
      <dgm:spPr/>
      <dgm:t>
        <a:bodyPr/>
        <a:lstStyle/>
        <a:p>
          <a:endParaRPr lang="en-GB"/>
        </a:p>
      </dgm:t>
    </dgm:pt>
    <dgm:pt modelId="{EAB1CCD4-BDC8-4889-AA1D-0D37034EE775}">
      <dgm:prSet phldrT="[Text]" custT="1"/>
      <dgm:spPr/>
      <dgm:t>
        <a:bodyPr/>
        <a:lstStyle/>
        <a:p>
          <a:r>
            <a:rPr lang="en-GB" sz="1300" b="1" noProof="0" dirty="0">
              <a:solidFill>
                <a:schemeClr val="tx1"/>
              </a:solidFill>
              <a:latin typeface="Arial Narrow" panose="020B0606020202030204" pitchFamily="34" charset="0"/>
            </a:rPr>
            <a:t>Narrowness of production basis and emergence of the financial business</a:t>
          </a:r>
        </a:p>
      </dgm:t>
    </dgm:pt>
    <dgm:pt modelId="{2AB8750A-DFB8-46E6-A6EF-A7875902B4D6}" type="parTrans" cxnId="{641FBDA4-847C-4F8B-8A6D-18F84057BC4A}">
      <dgm:prSet/>
      <dgm:spPr/>
      <dgm:t>
        <a:bodyPr/>
        <a:lstStyle/>
        <a:p>
          <a:endParaRPr lang="en-GB"/>
        </a:p>
      </dgm:t>
    </dgm:pt>
    <dgm:pt modelId="{50107339-99CF-4FBB-871D-53092AC8EAFB}" type="sibTrans" cxnId="{641FBDA4-847C-4F8B-8A6D-18F84057BC4A}">
      <dgm:prSet/>
      <dgm:spPr/>
      <dgm:t>
        <a:bodyPr/>
        <a:lstStyle/>
        <a:p>
          <a:endParaRPr lang="en-GB"/>
        </a:p>
      </dgm:t>
    </dgm:pt>
    <dgm:pt modelId="{FFF2841D-4A19-4836-9427-CAE6446C46D7}" type="pres">
      <dgm:prSet presAssocID="{8067365A-8FBF-4D63-941C-18B9A0E65498}" presName="Name0" presStyleCnt="0">
        <dgm:presLayoutVars>
          <dgm:chMax val="1"/>
          <dgm:chPref val="1"/>
          <dgm:dir/>
          <dgm:animOne val="branch"/>
          <dgm:animLvl val="lvl"/>
        </dgm:presLayoutVars>
      </dgm:prSet>
      <dgm:spPr/>
    </dgm:pt>
    <dgm:pt modelId="{6EB3F5BD-2BAB-47D3-A46F-2DBC8CBCDD36}" type="pres">
      <dgm:prSet presAssocID="{0F1C41BC-BC2A-47F6-8416-3C76CB8463C6}" presName="Parent" presStyleLbl="node0" presStyleIdx="0" presStyleCnt="1" custLinFactNeighborX="-851">
        <dgm:presLayoutVars>
          <dgm:chMax val="6"/>
          <dgm:chPref val="6"/>
        </dgm:presLayoutVars>
      </dgm:prSet>
      <dgm:spPr/>
    </dgm:pt>
    <dgm:pt modelId="{06563893-9A0C-466C-8885-DA62144599AE}" type="pres">
      <dgm:prSet presAssocID="{A6E7546E-A85B-477D-B4C5-94C9287AF155}" presName="Accent1" presStyleCnt="0"/>
      <dgm:spPr/>
    </dgm:pt>
    <dgm:pt modelId="{256ECE53-2B43-4634-862D-F868FBC899A7}" type="pres">
      <dgm:prSet presAssocID="{A6E7546E-A85B-477D-B4C5-94C9287AF155}" presName="Accent" presStyleLbl="bgShp" presStyleIdx="0" presStyleCnt="6"/>
      <dgm:spPr/>
    </dgm:pt>
    <dgm:pt modelId="{59DE41FB-B031-4109-B100-A74B69289841}" type="pres">
      <dgm:prSet presAssocID="{A6E7546E-A85B-477D-B4C5-94C9287AF155}" presName="Child1" presStyleLbl="node1" presStyleIdx="0" presStyleCnt="6">
        <dgm:presLayoutVars>
          <dgm:chMax val="0"/>
          <dgm:chPref val="0"/>
          <dgm:bulletEnabled val="1"/>
        </dgm:presLayoutVars>
      </dgm:prSet>
      <dgm:spPr/>
    </dgm:pt>
    <dgm:pt modelId="{024712CB-7D30-4EBA-960E-BE13A5CBE882}" type="pres">
      <dgm:prSet presAssocID="{CB7C62B3-BB97-4E49-A100-422EE754A493}" presName="Accent2" presStyleCnt="0"/>
      <dgm:spPr/>
    </dgm:pt>
    <dgm:pt modelId="{64AFE34F-F672-4167-A745-6A11AE18300F}" type="pres">
      <dgm:prSet presAssocID="{CB7C62B3-BB97-4E49-A100-422EE754A493}" presName="Accent" presStyleLbl="bgShp" presStyleIdx="1" presStyleCnt="6"/>
      <dgm:spPr/>
    </dgm:pt>
    <dgm:pt modelId="{0BF50326-57D9-4DB6-8BDC-330C5BBD6A3B}" type="pres">
      <dgm:prSet presAssocID="{CB7C62B3-BB97-4E49-A100-422EE754A493}" presName="Child2" presStyleLbl="node1" presStyleIdx="1" presStyleCnt="6">
        <dgm:presLayoutVars>
          <dgm:chMax val="0"/>
          <dgm:chPref val="0"/>
          <dgm:bulletEnabled val="1"/>
        </dgm:presLayoutVars>
      </dgm:prSet>
      <dgm:spPr/>
    </dgm:pt>
    <dgm:pt modelId="{8406AE60-7015-47D3-9071-9CD24BCFCC7C}" type="pres">
      <dgm:prSet presAssocID="{7BE20C2E-0DDA-43B6-9047-1F3D49238B05}" presName="Accent3" presStyleCnt="0"/>
      <dgm:spPr/>
    </dgm:pt>
    <dgm:pt modelId="{53DA6673-D245-4C3B-9CAC-028C3BA71D3B}" type="pres">
      <dgm:prSet presAssocID="{7BE20C2E-0DDA-43B6-9047-1F3D49238B05}" presName="Accent" presStyleLbl="bgShp" presStyleIdx="2" presStyleCnt="6"/>
      <dgm:spPr/>
    </dgm:pt>
    <dgm:pt modelId="{826B6A7F-AE3E-4A7A-B6E3-410FFB019D53}" type="pres">
      <dgm:prSet presAssocID="{7BE20C2E-0DDA-43B6-9047-1F3D49238B05}" presName="Child3" presStyleLbl="node1" presStyleIdx="2" presStyleCnt="6">
        <dgm:presLayoutVars>
          <dgm:chMax val="0"/>
          <dgm:chPref val="0"/>
          <dgm:bulletEnabled val="1"/>
        </dgm:presLayoutVars>
      </dgm:prSet>
      <dgm:spPr/>
    </dgm:pt>
    <dgm:pt modelId="{02275E59-B2EF-4C01-BE9A-62772CC9929D}" type="pres">
      <dgm:prSet presAssocID="{0EF484E6-6125-4DC1-B3CA-B8C95A563A22}" presName="Accent4" presStyleCnt="0"/>
      <dgm:spPr/>
    </dgm:pt>
    <dgm:pt modelId="{CDFBCDB4-F6B6-4AA3-9C4A-C35585107DAB}" type="pres">
      <dgm:prSet presAssocID="{0EF484E6-6125-4DC1-B3CA-B8C95A563A22}" presName="Accent" presStyleLbl="bgShp" presStyleIdx="3" presStyleCnt="6"/>
      <dgm:spPr/>
    </dgm:pt>
    <dgm:pt modelId="{D03EBE38-A348-4A4D-A735-F13B9A5E2564}" type="pres">
      <dgm:prSet presAssocID="{0EF484E6-6125-4DC1-B3CA-B8C95A563A22}" presName="Child4" presStyleLbl="node1" presStyleIdx="3" presStyleCnt="6">
        <dgm:presLayoutVars>
          <dgm:chMax val="0"/>
          <dgm:chPref val="0"/>
          <dgm:bulletEnabled val="1"/>
        </dgm:presLayoutVars>
      </dgm:prSet>
      <dgm:spPr/>
    </dgm:pt>
    <dgm:pt modelId="{A3E661D5-3449-4EA8-A83A-CAA8DDE676D1}" type="pres">
      <dgm:prSet presAssocID="{961037A3-58F2-496D-8F98-6E8976DF8913}" presName="Accent5" presStyleCnt="0"/>
      <dgm:spPr/>
    </dgm:pt>
    <dgm:pt modelId="{95B082B6-2806-4295-8419-F22FC77CEE75}" type="pres">
      <dgm:prSet presAssocID="{961037A3-58F2-496D-8F98-6E8976DF8913}" presName="Accent" presStyleLbl="bgShp" presStyleIdx="4" presStyleCnt="6"/>
      <dgm:spPr/>
    </dgm:pt>
    <dgm:pt modelId="{6EFD7853-679E-4DAD-8DE5-AF8132781704}" type="pres">
      <dgm:prSet presAssocID="{961037A3-58F2-496D-8F98-6E8976DF8913}" presName="Child5" presStyleLbl="node1" presStyleIdx="4" presStyleCnt="6">
        <dgm:presLayoutVars>
          <dgm:chMax val="0"/>
          <dgm:chPref val="0"/>
          <dgm:bulletEnabled val="1"/>
        </dgm:presLayoutVars>
      </dgm:prSet>
      <dgm:spPr/>
    </dgm:pt>
    <dgm:pt modelId="{06E52FD6-F8DC-46E3-A946-17401B1D8440}" type="pres">
      <dgm:prSet presAssocID="{EAB1CCD4-BDC8-4889-AA1D-0D37034EE775}" presName="Accent6" presStyleCnt="0"/>
      <dgm:spPr/>
    </dgm:pt>
    <dgm:pt modelId="{63D5FB77-3FF8-44B8-AD3A-4AB24FB48A30}" type="pres">
      <dgm:prSet presAssocID="{EAB1CCD4-BDC8-4889-AA1D-0D37034EE775}" presName="Accent" presStyleLbl="bgShp" presStyleIdx="5" presStyleCnt="6"/>
      <dgm:spPr/>
    </dgm:pt>
    <dgm:pt modelId="{C497F411-109E-42BE-9C30-935D04846EC2}" type="pres">
      <dgm:prSet presAssocID="{EAB1CCD4-BDC8-4889-AA1D-0D37034EE775}" presName="Child6" presStyleLbl="node1" presStyleIdx="5" presStyleCnt="6">
        <dgm:presLayoutVars>
          <dgm:chMax val="0"/>
          <dgm:chPref val="0"/>
          <dgm:bulletEnabled val="1"/>
        </dgm:presLayoutVars>
      </dgm:prSet>
      <dgm:spPr/>
    </dgm:pt>
  </dgm:ptLst>
  <dgm:cxnLst>
    <dgm:cxn modelId="{BFD71A50-2FE7-453A-843A-38442C81833C}" type="presOf" srcId="{A6E7546E-A85B-477D-B4C5-94C9287AF155}" destId="{59DE41FB-B031-4109-B100-A74B69289841}" srcOrd="0" destOrd="0" presId="urn:microsoft.com/office/officeart/2011/layout/HexagonRadial"/>
    <dgm:cxn modelId="{641FBDA4-847C-4F8B-8A6D-18F84057BC4A}" srcId="{0F1C41BC-BC2A-47F6-8416-3C76CB8463C6}" destId="{EAB1CCD4-BDC8-4889-AA1D-0D37034EE775}" srcOrd="5" destOrd="0" parTransId="{2AB8750A-DFB8-46E6-A6EF-A7875902B4D6}" sibTransId="{50107339-99CF-4FBB-871D-53092AC8EAFB}"/>
    <dgm:cxn modelId="{B10C761D-1B9A-4BAF-A80A-F3D4C5F4C936}" type="presOf" srcId="{0EF484E6-6125-4DC1-B3CA-B8C95A563A22}" destId="{D03EBE38-A348-4A4D-A735-F13B9A5E2564}" srcOrd="0" destOrd="0" presId="urn:microsoft.com/office/officeart/2011/layout/HexagonRadial"/>
    <dgm:cxn modelId="{C8392151-0649-4D48-A71C-4BEE83C6044B}" srcId="{0F1C41BC-BC2A-47F6-8416-3C76CB8463C6}" destId="{A6E7546E-A85B-477D-B4C5-94C9287AF155}" srcOrd="0" destOrd="0" parTransId="{0D8F854F-EDDA-45FF-8F57-A398CCF25AA8}" sibTransId="{702E377F-FCFB-457E-A6C6-F74A4B6228F6}"/>
    <dgm:cxn modelId="{AAA1E724-3B55-4B90-9CE2-F9C61C34C434}" srcId="{8067365A-8FBF-4D63-941C-18B9A0E65498}" destId="{0F1C41BC-BC2A-47F6-8416-3C76CB8463C6}" srcOrd="0" destOrd="0" parTransId="{E7874EB9-2A0B-4A43-8D75-A0BDBF4255BF}" sibTransId="{2687DAE5-1B42-4B55-927B-2DFFCDDF3630}"/>
    <dgm:cxn modelId="{5B708303-2522-4D0D-A598-8AE2BDC1F259}" type="presOf" srcId="{CB7C62B3-BB97-4E49-A100-422EE754A493}" destId="{0BF50326-57D9-4DB6-8BDC-330C5BBD6A3B}" srcOrd="0" destOrd="0" presId="urn:microsoft.com/office/officeart/2011/layout/HexagonRadial"/>
    <dgm:cxn modelId="{AA0BD9B5-5668-4578-A4EB-94FD5F6BE6AF}" type="presOf" srcId="{0F1C41BC-BC2A-47F6-8416-3C76CB8463C6}" destId="{6EB3F5BD-2BAB-47D3-A46F-2DBC8CBCDD36}" srcOrd="0" destOrd="0" presId="urn:microsoft.com/office/officeart/2011/layout/HexagonRadial"/>
    <dgm:cxn modelId="{1E6B0FA8-85D1-406C-A7D1-D2A96D33A4A9}" type="presOf" srcId="{7BE20C2E-0DDA-43B6-9047-1F3D49238B05}" destId="{826B6A7F-AE3E-4A7A-B6E3-410FFB019D53}" srcOrd="0" destOrd="0" presId="urn:microsoft.com/office/officeart/2011/layout/HexagonRadial"/>
    <dgm:cxn modelId="{AC9865B3-C010-450E-BB98-A99B80EB6582}" srcId="{0F1C41BC-BC2A-47F6-8416-3C76CB8463C6}" destId="{CB7C62B3-BB97-4E49-A100-422EE754A493}" srcOrd="1" destOrd="0" parTransId="{C75F12D3-84A7-4364-86C6-07DCE98412A1}" sibTransId="{186B9ECD-1556-4B31-9190-7C8D7DBBB624}"/>
    <dgm:cxn modelId="{937612FF-EE6D-472D-9583-D9E2F03E8A90}" type="presOf" srcId="{8067365A-8FBF-4D63-941C-18B9A0E65498}" destId="{FFF2841D-4A19-4836-9427-CAE6446C46D7}" srcOrd="0" destOrd="0" presId="urn:microsoft.com/office/officeart/2011/layout/HexagonRadial"/>
    <dgm:cxn modelId="{06C6EB92-F0BC-46F5-B1B6-841D8F0A2765}" srcId="{0F1C41BC-BC2A-47F6-8416-3C76CB8463C6}" destId="{0EF484E6-6125-4DC1-B3CA-B8C95A563A22}" srcOrd="3" destOrd="0" parTransId="{B3AA1F7E-C39B-414F-B00D-3F4DF22CC43B}" sibTransId="{E17C8FD9-59B5-4844-8612-44CD9E95E132}"/>
    <dgm:cxn modelId="{442B530E-573A-4F2B-98EB-70C3A3AFD419}" srcId="{0F1C41BC-BC2A-47F6-8416-3C76CB8463C6}" destId="{7BE20C2E-0DDA-43B6-9047-1F3D49238B05}" srcOrd="2" destOrd="0" parTransId="{27C73A1A-9C90-4249-A6BE-4D02818F2E6D}" sibTransId="{EB218A5F-E0AA-4E1F-B117-CAD2EEFD325E}"/>
    <dgm:cxn modelId="{A9FA18B3-9EA4-48CE-AAA8-5536F9F91D2D}" type="presOf" srcId="{961037A3-58F2-496D-8F98-6E8976DF8913}" destId="{6EFD7853-679E-4DAD-8DE5-AF8132781704}" srcOrd="0" destOrd="0" presId="urn:microsoft.com/office/officeart/2011/layout/HexagonRadial"/>
    <dgm:cxn modelId="{D4691495-8BA4-403D-B39E-867B5D70E5AF}" srcId="{0F1C41BC-BC2A-47F6-8416-3C76CB8463C6}" destId="{961037A3-58F2-496D-8F98-6E8976DF8913}" srcOrd="4" destOrd="0" parTransId="{08C374A2-9C9E-495A-B010-9208F027E7D5}" sibTransId="{AB421B02-6735-47B6-B4E5-863324DB5B11}"/>
    <dgm:cxn modelId="{0D835BBC-3AFD-4CE7-B21D-A2914570C362}" type="presOf" srcId="{EAB1CCD4-BDC8-4889-AA1D-0D37034EE775}" destId="{C497F411-109E-42BE-9C30-935D04846EC2}" srcOrd="0" destOrd="0" presId="urn:microsoft.com/office/officeart/2011/layout/HexagonRadial"/>
    <dgm:cxn modelId="{6EE51A75-F1AC-41BB-BE70-D4BBA1F670AA}" type="presParOf" srcId="{FFF2841D-4A19-4836-9427-CAE6446C46D7}" destId="{6EB3F5BD-2BAB-47D3-A46F-2DBC8CBCDD36}" srcOrd="0" destOrd="0" presId="urn:microsoft.com/office/officeart/2011/layout/HexagonRadial"/>
    <dgm:cxn modelId="{E86493FD-A70C-487D-A5AF-C93D295502FD}" type="presParOf" srcId="{FFF2841D-4A19-4836-9427-CAE6446C46D7}" destId="{06563893-9A0C-466C-8885-DA62144599AE}" srcOrd="1" destOrd="0" presId="urn:microsoft.com/office/officeart/2011/layout/HexagonRadial"/>
    <dgm:cxn modelId="{D41053E7-9478-4602-B40E-34298F9C8F4C}" type="presParOf" srcId="{06563893-9A0C-466C-8885-DA62144599AE}" destId="{256ECE53-2B43-4634-862D-F868FBC899A7}" srcOrd="0" destOrd="0" presId="urn:microsoft.com/office/officeart/2011/layout/HexagonRadial"/>
    <dgm:cxn modelId="{5FA65F22-7F2B-4BFE-A64F-1FFF86FAA93A}" type="presParOf" srcId="{FFF2841D-4A19-4836-9427-CAE6446C46D7}" destId="{59DE41FB-B031-4109-B100-A74B69289841}" srcOrd="2" destOrd="0" presId="urn:microsoft.com/office/officeart/2011/layout/HexagonRadial"/>
    <dgm:cxn modelId="{F330E6F4-58E5-4F23-8575-FB7B46042747}" type="presParOf" srcId="{FFF2841D-4A19-4836-9427-CAE6446C46D7}" destId="{024712CB-7D30-4EBA-960E-BE13A5CBE882}" srcOrd="3" destOrd="0" presId="urn:microsoft.com/office/officeart/2011/layout/HexagonRadial"/>
    <dgm:cxn modelId="{D6127B0E-56EE-41FD-B5AC-23E791078509}" type="presParOf" srcId="{024712CB-7D30-4EBA-960E-BE13A5CBE882}" destId="{64AFE34F-F672-4167-A745-6A11AE18300F}" srcOrd="0" destOrd="0" presId="urn:microsoft.com/office/officeart/2011/layout/HexagonRadial"/>
    <dgm:cxn modelId="{D7017996-D82B-4154-8D50-32E83DA6283D}" type="presParOf" srcId="{FFF2841D-4A19-4836-9427-CAE6446C46D7}" destId="{0BF50326-57D9-4DB6-8BDC-330C5BBD6A3B}" srcOrd="4" destOrd="0" presId="urn:microsoft.com/office/officeart/2011/layout/HexagonRadial"/>
    <dgm:cxn modelId="{3C0A1AB0-B0FE-4559-A705-87295CCB6777}" type="presParOf" srcId="{FFF2841D-4A19-4836-9427-CAE6446C46D7}" destId="{8406AE60-7015-47D3-9071-9CD24BCFCC7C}" srcOrd="5" destOrd="0" presId="urn:microsoft.com/office/officeart/2011/layout/HexagonRadial"/>
    <dgm:cxn modelId="{5278D353-E381-4B16-A041-9AFC774C2009}" type="presParOf" srcId="{8406AE60-7015-47D3-9071-9CD24BCFCC7C}" destId="{53DA6673-D245-4C3B-9CAC-028C3BA71D3B}" srcOrd="0" destOrd="0" presId="urn:microsoft.com/office/officeart/2011/layout/HexagonRadial"/>
    <dgm:cxn modelId="{077A3D23-C10D-4BA4-875F-3BF1A0B4626F}" type="presParOf" srcId="{FFF2841D-4A19-4836-9427-CAE6446C46D7}" destId="{826B6A7F-AE3E-4A7A-B6E3-410FFB019D53}" srcOrd="6" destOrd="0" presId="urn:microsoft.com/office/officeart/2011/layout/HexagonRadial"/>
    <dgm:cxn modelId="{ADDE587C-06E5-48F9-8237-9E401CA94622}" type="presParOf" srcId="{FFF2841D-4A19-4836-9427-CAE6446C46D7}" destId="{02275E59-B2EF-4C01-BE9A-62772CC9929D}" srcOrd="7" destOrd="0" presId="urn:microsoft.com/office/officeart/2011/layout/HexagonRadial"/>
    <dgm:cxn modelId="{6C56DD64-C632-4A65-8F7C-9799BAF4C5EB}" type="presParOf" srcId="{02275E59-B2EF-4C01-BE9A-62772CC9929D}" destId="{CDFBCDB4-F6B6-4AA3-9C4A-C35585107DAB}" srcOrd="0" destOrd="0" presId="urn:microsoft.com/office/officeart/2011/layout/HexagonRadial"/>
    <dgm:cxn modelId="{1ADDC582-BE1E-4A65-B312-8B4A33941C70}" type="presParOf" srcId="{FFF2841D-4A19-4836-9427-CAE6446C46D7}" destId="{D03EBE38-A348-4A4D-A735-F13B9A5E2564}" srcOrd="8" destOrd="0" presId="urn:microsoft.com/office/officeart/2011/layout/HexagonRadial"/>
    <dgm:cxn modelId="{5755AC8A-906A-4329-9A2E-DA250D49EAE1}" type="presParOf" srcId="{FFF2841D-4A19-4836-9427-CAE6446C46D7}" destId="{A3E661D5-3449-4EA8-A83A-CAA8DDE676D1}" srcOrd="9" destOrd="0" presId="urn:microsoft.com/office/officeart/2011/layout/HexagonRadial"/>
    <dgm:cxn modelId="{793FA7A4-D3F8-4C7C-AE11-C77A26324339}" type="presParOf" srcId="{A3E661D5-3449-4EA8-A83A-CAA8DDE676D1}" destId="{95B082B6-2806-4295-8419-F22FC77CEE75}" srcOrd="0" destOrd="0" presId="urn:microsoft.com/office/officeart/2011/layout/HexagonRadial"/>
    <dgm:cxn modelId="{3FD6DE60-CB23-4A28-A110-073BB6DB480C}" type="presParOf" srcId="{FFF2841D-4A19-4836-9427-CAE6446C46D7}" destId="{6EFD7853-679E-4DAD-8DE5-AF8132781704}" srcOrd="10" destOrd="0" presId="urn:microsoft.com/office/officeart/2011/layout/HexagonRadial"/>
    <dgm:cxn modelId="{53E338D7-7459-4FA2-A19C-5D95B70E6A96}" type="presParOf" srcId="{FFF2841D-4A19-4836-9427-CAE6446C46D7}" destId="{06E52FD6-F8DC-46E3-A946-17401B1D8440}" srcOrd="11" destOrd="0" presId="urn:microsoft.com/office/officeart/2011/layout/HexagonRadial"/>
    <dgm:cxn modelId="{E33D6BFD-79F6-4DF6-834A-1619CFD784C3}" type="presParOf" srcId="{06E52FD6-F8DC-46E3-A946-17401B1D8440}" destId="{63D5FB77-3FF8-44B8-AD3A-4AB24FB48A30}" srcOrd="0" destOrd="0" presId="urn:microsoft.com/office/officeart/2011/layout/HexagonRadial"/>
    <dgm:cxn modelId="{AB250324-C506-4717-B68B-08FD6000A33F}" type="presParOf" srcId="{FFF2841D-4A19-4836-9427-CAE6446C46D7}" destId="{C497F411-109E-42BE-9C30-935D04846EC2}" srcOrd="12" destOrd="0" presId="urn:microsoft.com/office/officeart/2011/layout/HexagonRadial"/>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8ED43C-A694-4C9E-8535-A924CE50BBEA}" type="doc">
      <dgm:prSet loTypeId="urn:microsoft.com/office/officeart/2005/8/layout/cycle8" loCatId="cycle" qsTypeId="urn:microsoft.com/office/officeart/2005/8/quickstyle/3d4" qsCatId="3D" csTypeId="urn:microsoft.com/office/officeart/2005/8/colors/accent1_2" csCatId="accent1" phldr="1"/>
      <dgm:spPr/>
      <dgm:t>
        <a:bodyPr/>
        <a:lstStyle/>
        <a:p>
          <a:endParaRPr lang="en-GB"/>
        </a:p>
      </dgm:t>
    </dgm:pt>
    <dgm:pt modelId="{DCA271C6-7C95-41A3-8660-12582C11AD77}">
      <dgm:prSet phldrT="[Text]"/>
      <dgm:spPr/>
      <dgm:t>
        <a:bodyPr/>
        <a:lstStyle/>
        <a:p>
          <a:r>
            <a:rPr lang="en-GB" b="1" noProof="0" dirty="0">
              <a:solidFill>
                <a:schemeClr val="tx1"/>
              </a:solidFill>
              <a:latin typeface="Arial Narrow" panose="020B0606020202030204" pitchFamily="34" charset="0"/>
            </a:rPr>
            <a:t>Strategic resources and locational advantages</a:t>
          </a:r>
        </a:p>
      </dgm:t>
    </dgm:pt>
    <dgm:pt modelId="{33DCE666-EA09-482D-816F-FE63B5076B9C}" type="parTrans" cxnId="{E72E169B-4FC6-4AEC-AF7D-CADB879A8863}">
      <dgm:prSet/>
      <dgm:spPr/>
      <dgm:t>
        <a:bodyPr/>
        <a:lstStyle/>
        <a:p>
          <a:endParaRPr lang="en-GB"/>
        </a:p>
      </dgm:t>
    </dgm:pt>
    <dgm:pt modelId="{C5E1DD71-F151-4F17-8B68-4333350DB14F}" type="sibTrans" cxnId="{E72E169B-4FC6-4AEC-AF7D-CADB879A8863}">
      <dgm:prSet/>
      <dgm:spPr/>
      <dgm:t>
        <a:bodyPr/>
        <a:lstStyle/>
        <a:p>
          <a:endParaRPr lang="en-GB"/>
        </a:p>
      </dgm:t>
    </dgm:pt>
    <dgm:pt modelId="{92967A5E-8D41-4F00-BB9E-E5CA7E5BFA01}">
      <dgm:prSet phldrT="[Text]"/>
      <dgm:spPr/>
      <dgm:t>
        <a:bodyPr/>
        <a:lstStyle/>
        <a:p>
          <a:r>
            <a:rPr lang="en-GB" b="1" noProof="0" dirty="0">
              <a:solidFill>
                <a:schemeClr val="tx1"/>
              </a:solidFill>
              <a:latin typeface="Arial Narrow" panose="020B0606020202030204" pitchFamily="34" charset="0"/>
            </a:rPr>
            <a:t>Lowering of investment costs – cheap expropriation </a:t>
          </a:r>
        </a:p>
      </dgm:t>
    </dgm:pt>
    <dgm:pt modelId="{C9AA45C1-7438-4DF8-9C42-B2042BB76A7F}" type="parTrans" cxnId="{2B2C3EAB-CAE6-4375-9776-37F4E2391A99}">
      <dgm:prSet/>
      <dgm:spPr/>
      <dgm:t>
        <a:bodyPr/>
        <a:lstStyle/>
        <a:p>
          <a:endParaRPr lang="en-GB"/>
        </a:p>
      </dgm:t>
    </dgm:pt>
    <dgm:pt modelId="{C6228A6A-21A4-4D30-84D6-0944170817FF}" type="sibTrans" cxnId="{2B2C3EAB-CAE6-4375-9776-37F4E2391A99}">
      <dgm:prSet/>
      <dgm:spPr/>
      <dgm:t>
        <a:bodyPr/>
        <a:lstStyle/>
        <a:p>
          <a:endParaRPr lang="en-GB"/>
        </a:p>
      </dgm:t>
    </dgm:pt>
    <dgm:pt modelId="{6FB85BCA-287E-4118-B5C2-A2B57CB26318}">
      <dgm:prSet phldrT="[Text]"/>
      <dgm:spPr/>
      <dgm:t>
        <a:bodyPr/>
        <a:lstStyle/>
        <a:p>
          <a:r>
            <a:rPr lang="en-GB" b="1" noProof="0" dirty="0">
              <a:solidFill>
                <a:schemeClr val="tx1"/>
              </a:solidFill>
              <a:latin typeface="Arial Narrow" panose="020B0606020202030204" pitchFamily="34" charset="0"/>
            </a:rPr>
            <a:t>Lowering of risk – large territorial/resource control for speculation</a:t>
          </a:r>
        </a:p>
      </dgm:t>
    </dgm:pt>
    <dgm:pt modelId="{DA3BCCE1-592F-4249-8349-04DDE2605243}" type="parTrans" cxnId="{0B794FD4-2677-46BD-A5FB-261A3FCFB280}">
      <dgm:prSet/>
      <dgm:spPr/>
      <dgm:t>
        <a:bodyPr/>
        <a:lstStyle/>
        <a:p>
          <a:endParaRPr lang="en-GB"/>
        </a:p>
      </dgm:t>
    </dgm:pt>
    <dgm:pt modelId="{578D5C98-8258-4B68-A8D8-F7C444F86B03}" type="sibTrans" cxnId="{0B794FD4-2677-46BD-A5FB-261A3FCFB280}">
      <dgm:prSet/>
      <dgm:spPr/>
      <dgm:t>
        <a:bodyPr/>
        <a:lstStyle/>
        <a:p>
          <a:endParaRPr lang="en-GB"/>
        </a:p>
      </dgm:t>
    </dgm:pt>
    <dgm:pt modelId="{FD76294E-0DAA-4B0F-A6B7-E9E1AB6680F2}">
      <dgm:prSet/>
      <dgm:spPr/>
      <dgm:t>
        <a:bodyPr/>
        <a:lstStyle/>
        <a:p>
          <a:r>
            <a:rPr lang="en-GB" b="1" noProof="0" dirty="0">
              <a:solidFill>
                <a:schemeClr val="tx1"/>
              </a:solidFill>
              <a:latin typeface="Arial Narrow" panose="020B0606020202030204" pitchFamily="34" charset="0"/>
            </a:rPr>
            <a:t>Keeping expectations high – public debt</a:t>
          </a:r>
        </a:p>
      </dgm:t>
    </dgm:pt>
    <dgm:pt modelId="{6BFFED2E-7F72-4500-88AB-117BFAC465CC}" type="parTrans" cxnId="{C93DD043-3377-4F9B-8AFE-8946430475A3}">
      <dgm:prSet/>
      <dgm:spPr/>
      <dgm:t>
        <a:bodyPr/>
        <a:lstStyle/>
        <a:p>
          <a:endParaRPr lang="en-GB"/>
        </a:p>
      </dgm:t>
    </dgm:pt>
    <dgm:pt modelId="{9A178742-3FDA-4E1F-9279-6D5A72804A51}" type="sibTrans" cxnId="{C93DD043-3377-4F9B-8AFE-8946430475A3}">
      <dgm:prSet/>
      <dgm:spPr/>
      <dgm:t>
        <a:bodyPr/>
        <a:lstStyle/>
        <a:p>
          <a:endParaRPr lang="en-GB"/>
        </a:p>
      </dgm:t>
    </dgm:pt>
    <dgm:pt modelId="{047FF338-555F-47D4-B72B-7ADB5D104AAA}" type="pres">
      <dgm:prSet presAssocID="{8D8ED43C-A694-4C9E-8535-A924CE50BBEA}" presName="compositeShape" presStyleCnt="0">
        <dgm:presLayoutVars>
          <dgm:chMax val="7"/>
          <dgm:dir/>
          <dgm:resizeHandles val="exact"/>
        </dgm:presLayoutVars>
      </dgm:prSet>
      <dgm:spPr/>
    </dgm:pt>
    <dgm:pt modelId="{73B66035-6CC0-4089-A24E-6C0BD4EEE26D}" type="pres">
      <dgm:prSet presAssocID="{8D8ED43C-A694-4C9E-8535-A924CE50BBEA}" presName="wedge1" presStyleLbl="node1" presStyleIdx="0" presStyleCnt="4"/>
      <dgm:spPr/>
    </dgm:pt>
    <dgm:pt modelId="{5CF00904-C6F1-4637-B8FB-F12DC3D2E2C4}" type="pres">
      <dgm:prSet presAssocID="{8D8ED43C-A694-4C9E-8535-A924CE50BBEA}" presName="dummy1a" presStyleCnt="0"/>
      <dgm:spPr/>
    </dgm:pt>
    <dgm:pt modelId="{13D1CD63-81E5-415B-BB17-CC68D79DC97E}" type="pres">
      <dgm:prSet presAssocID="{8D8ED43C-A694-4C9E-8535-A924CE50BBEA}" presName="dummy1b" presStyleCnt="0"/>
      <dgm:spPr/>
    </dgm:pt>
    <dgm:pt modelId="{9B9E5BC5-08B8-4785-A774-0D3D75A5DBAD}" type="pres">
      <dgm:prSet presAssocID="{8D8ED43C-A694-4C9E-8535-A924CE50BBEA}" presName="wedge1Tx" presStyleLbl="node1" presStyleIdx="0" presStyleCnt="4">
        <dgm:presLayoutVars>
          <dgm:chMax val="0"/>
          <dgm:chPref val="0"/>
          <dgm:bulletEnabled val="1"/>
        </dgm:presLayoutVars>
      </dgm:prSet>
      <dgm:spPr/>
    </dgm:pt>
    <dgm:pt modelId="{A0676842-E81E-4EAE-AE04-66D242DC0F23}" type="pres">
      <dgm:prSet presAssocID="{8D8ED43C-A694-4C9E-8535-A924CE50BBEA}" presName="wedge2" presStyleLbl="node1" presStyleIdx="1" presStyleCnt="4"/>
      <dgm:spPr/>
    </dgm:pt>
    <dgm:pt modelId="{D9252E71-E019-486A-998D-69FF4A56849B}" type="pres">
      <dgm:prSet presAssocID="{8D8ED43C-A694-4C9E-8535-A924CE50BBEA}" presName="dummy2a" presStyleCnt="0"/>
      <dgm:spPr/>
    </dgm:pt>
    <dgm:pt modelId="{9A627B11-B52F-4D51-8168-224AC6B3CAD2}" type="pres">
      <dgm:prSet presAssocID="{8D8ED43C-A694-4C9E-8535-A924CE50BBEA}" presName="dummy2b" presStyleCnt="0"/>
      <dgm:spPr/>
    </dgm:pt>
    <dgm:pt modelId="{76FDB6F5-F000-4C4F-84D8-B50C3658BCAE}" type="pres">
      <dgm:prSet presAssocID="{8D8ED43C-A694-4C9E-8535-A924CE50BBEA}" presName="wedge2Tx" presStyleLbl="node1" presStyleIdx="1" presStyleCnt="4">
        <dgm:presLayoutVars>
          <dgm:chMax val="0"/>
          <dgm:chPref val="0"/>
          <dgm:bulletEnabled val="1"/>
        </dgm:presLayoutVars>
      </dgm:prSet>
      <dgm:spPr/>
    </dgm:pt>
    <dgm:pt modelId="{BBDD1F8C-3EB9-4FED-84E5-FB714D78B36A}" type="pres">
      <dgm:prSet presAssocID="{8D8ED43C-A694-4C9E-8535-A924CE50BBEA}" presName="wedge3" presStyleLbl="node1" presStyleIdx="2" presStyleCnt="4"/>
      <dgm:spPr/>
    </dgm:pt>
    <dgm:pt modelId="{3DF0847F-2EEA-4C19-B5EC-9BC262D79A3F}" type="pres">
      <dgm:prSet presAssocID="{8D8ED43C-A694-4C9E-8535-A924CE50BBEA}" presName="dummy3a" presStyleCnt="0"/>
      <dgm:spPr/>
    </dgm:pt>
    <dgm:pt modelId="{9005163B-BABD-4A7A-9E68-5F0F31EC4E88}" type="pres">
      <dgm:prSet presAssocID="{8D8ED43C-A694-4C9E-8535-A924CE50BBEA}" presName="dummy3b" presStyleCnt="0"/>
      <dgm:spPr/>
    </dgm:pt>
    <dgm:pt modelId="{E8F9A28B-FF80-4055-A3F2-C8A80FAAE2DA}" type="pres">
      <dgm:prSet presAssocID="{8D8ED43C-A694-4C9E-8535-A924CE50BBEA}" presName="wedge3Tx" presStyleLbl="node1" presStyleIdx="2" presStyleCnt="4">
        <dgm:presLayoutVars>
          <dgm:chMax val="0"/>
          <dgm:chPref val="0"/>
          <dgm:bulletEnabled val="1"/>
        </dgm:presLayoutVars>
      </dgm:prSet>
      <dgm:spPr/>
    </dgm:pt>
    <dgm:pt modelId="{E55E46A3-39B2-4BA4-A7A4-C210AA006070}" type="pres">
      <dgm:prSet presAssocID="{8D8ED43C-A694-4C9E-8535-A924CE50BBEA}" presName="wedge4" presStyleLbl="node1" presStyleIdx="3" presStyleCnt="4"/>
      <dgm:spPr/>
    </dgm:pt>
    <dgm:pt modelId="{D4CB0E75-0964-480C-9BFA-FF6E097E1210}" type="pres">
      <dgm:prSet presAssocID="{8D8ED43C-A694-4C9E-8535-A924CE50BBEA}" presName="dummy4a" presStyleCnt="0"/>
      <dgm:spPr/>
    </dgm:pt>
    <dgm:pt modelId="{C15B9484-C23B-465B-A009-3331E096D035}" type="pres">
      <dgm:prSet presAssocID="{8D8ED43C-A694-4C9E-8535-A924CE50BBEA}" presName="dummy4b" presStyleCnt="0"/>
      <dgm:spPr/>
    </dgm:pt>
    <dgm:pt modelId="{8C3F54ED-B0D8-4115-8A1B-D7EE86C09E5C}" type="pres">
      <dgm:prSet presAssocID="{8D8ED43C-A694-4C9E-8535-A924CE50BBEA}" presName="wedge4Tx" presStyleLbl="node1" presStyleIdx="3" presStyleCnt="4">
        <dgm:presLayoutVars>
          <dgm:chMax val="0"/>
          <dgm:chPref val="0"/>
          <dgm:bulletEnabled val="1"/>
        </dgm:presLayoutVars>
      </dgm:prSet>
      <dgm:spPr/>
    </dgm:pt>
    <dgm:pt modelId="{E90F1C08-3A24-4B8D-8672-B43E6B52B82C}" type="pres">
      <dgm:prSet presAssocID="{C5E1DD71-F151-4F17-8B68-4333350DB14F}" presName="arrowWedge1" presStyleLbl="fgSibTrans2D1" presStyleIdx="0" presStyleCnt="4"/>
      <dgm:spPr/>
    </dgm:pt>
    <dgm:pt modelId="{3B3985B1-9A2B-4A3E-8C68-1C45C4A066DE}" type="pres">
      <dgm:prSet presAssocID="{C6228A6A-21A4-4D30-84D6-0944170817FF}" presName="arrowWedge2" presStyleLbl="fgSibTrans2D1" presStyleIdx="1" presStyleCnt="4"/>
      <dgm:spPr/>
    </dgm:pt>
    <dgm:pt modelId="{9E838D8F-9BC3-4B8F-A689-3D8FAEAECC81}" type="pres">
      <dgm:prSet presAssocID="{578D5C98-8258-4B68-A8D8-F7C444F86B03}" presName="arrowWedge3" presStyleLbl="fgSibTrans2D1" presStyleIdx="2" presStyleCnt="4"/>
      <dgm:spPr/>
    </dgm:pt>
    <dgm:pt modelId="{C5EA26A5-FBB6-4964-BA04-8042C69C185C}" type="pres">
      <dgm:prSet presAssocID="{9A178742-3FDA-4E1F-9279-6D5A72804A51}" presName="arrowWedge4" presStyleLbl="fgSibTrans2D1" presStyleIdx="3" presStyleCnt="4"/>
      <dgm:spPr/>
    </dgm:pt>
  </dgm:ptLst>
  <dgm:cxnLst>
    <dgm:cxn modelId="{81B1D139-B8A4-439B-8273-AD00F4415027}" type="presOf" srcId="{FD76294E-0DAA-4B0F-A6B7-E9E1AB6680F2}" destId="{8C3F54ED-B0D8-4115-8A1B-D7EE86C09E5C}" srcOrd="1" destOrd="0" presId="urn:microsoft.com/office/officeart/2005/8/layout/cycle8"/>
    <dgm:cxn modelId="{98A2D431-D398-4BEB-8B82-5607F9FCB288}" type="presOf" srcId="{92967A5E-8D41-4F00-BB9E-E5CA7E5BFA01}" destId="{76FDB6F5-F000-4C4F-84D8-B50C3658BCAE}" srcOrd="1" destOrd="0" presId="urn:microsoft.com/office/officeart/2005/8/layout/cycle8"/>
    <dgm:cxn modelId="{C93DD043-3377-4F9B-8AFE-8946430475A3}" srcId="{8D8ED43C-A694-4C9E-8535-A924CE50BBEA}" destId="{FD76294E-0DAA-4B0F-A6B7-E9E1AB6680F2}" srcOrd="3" destOrd="0" parTransId="{6BFFED2E-7F72-4500-88AB-117BFAC465CC}" sibTransId="{9A178742-3FDA-4E1F-9279-6D5A72804A51}"/>
    <dgm:cxn modelId="{2B2C3EAB-CAE6-4375-9776-37F4E2391A99}" srcId="{8D8ED43C-A694-4C9E-8535-A924CE50BBEA}" destId="{92967A5E-8D41-4F00-BB9E-E5CA7E5BFA01}" srcOrd="1" destOrd="0" parTransId="{C9AA45C1-7438-4DF8-9C42-B2042BB76A7F}" sibTransId="{C6228A6A-21A4-4D30-84D6-0944170817FF}"/>
    <dgm:cxn modelId="{0FDA404A-52A2-44A0-B335-1B218252626D}" type="presOf" srcId="{6FB85BCA-287E-4118-B5C2-A2B57CB26318}" destId="{BBDD1F8C-3EB9-4FED-84E5-FB714D78B36A}" srcOrd="0" destOrd="0" presId="urn:microsoft.com/office/officeart/2005/8/layout/cycle8"/>
    <dgm:cxn modelId="{4F4F17CC-63D3-4232-B15B-A3DF354C9CA1}" type="presOf" srcId="{92967A5E-8D41-4F00-BB9E-E5CA7E5BFA01}" destId="{A0676842-E81E-4EAE-AE04-66D242DC0F23}" srcOrd="0" destOrd="0" presId="urn:microsoft.com/office/officeart/2005/8/layout/cycle8"/>
    <dgm:cxn modelId="{0B794FD4-2677-46BD-A5FB-261A3FCFB280}" srcId="{8D8ED43C-A694-4C9E-8535-A924CE50BBEA}" destId="{6FB85BCA-287E-4118-B5C2-A2B57CB26318}" srcOrd="2" destOrd="0" parTransId="{DA3BCCE1-592F-4249-8349-04DDE2605243}" sibTransId="{578D5C98-8258-4B68-A8D8-F7C444F86B03}"/>
    <dgm:cxn modelId="{34A2132A-7B42-48C6-9352-9D2E910130CD}" type="presOf" srcId="{DCA271C6-7C95-41A3-8660-12582C11AD77}" destId="{9B9E5BC5-08B8-4785-A774-0D3D75A5DBAD}" srcOrd="1" destOrd="0" presId="urn:microsoft.com/office/officeart/2005/8/layout/cycle8"/>
    <dgm:cxn modelId="{C0426C5C-B738-437A-9F7B-E949F047AC34}" type="presOf" srcId="{6FB85BCA-287E-4118-B5C2-A2B57CB26318}" destId="{E8F9A28B-FF80-4055-A3F2-C8A80FAAE2DA}" srcOrd="1" destOrd="0" presId="urn:microsoft.com/office/officeart/2005/8/layout/cycle8"/>
    <dgm:cxn modelId="{D8DAC2EE-7006-4134-8253-B50494645078}" type="presOf" srcId="{8D8ED43C-A694-4C9E-8535-A924CE50BBEA}" destId="{047FF338-555F-47D4-B72B-7ADB5D104AAA}" srcOrd="0" destOrd="0" presId="urn:microsoft.com/office/officeart/2005/8/layout/cycle8"/>
    <dgm:cxn modelId="{87C742C1-11BC-4D2C-A4FD-6EEF96C25ABF}" type="presOf" srcId="{DCA271C6-7C95-41A3-8660-12582C11AD77}" destId="{73B66035-6CC0-4089-A24E-6C0BD4EEE26D}" srcOrd="0" destOrd="0" presId="urn:microsoft.com/office/officeart/2005/8/layout/cycle8"/>
    <dgm:cxn modelId="{E72E169B-4FC6-4AEC-AF7D-CADB879A8863}" srcId="{8D8ED43C-A694-4C9E-8535-A924CE50BBEA}" destId="{DCA271C6-7C95-41A3-8660-12582C11AD77}" srcOrd="0" destOrd="0" parTransId="{33DCE666-EA09-482D-816F-FE63B5076B9C}" sibTransId="{C5E1DD71-F151-4F17-8B68-4333350DB14F}"/>
    <dgm:cxn modelId="{53E6C4B1-4EC3-4484-991B-BE2C343F7398}" type="presOf" srcId="{FD76294E-0DAA-4B0F-A6B7-E9E1AB6680F2}" destId="{E55E46A3-39B2-4BA4-A7A4-C210AA006070}" srcOrd="0" destOrd="0" presId="urn:microsoft.com/office/officeart/2005/8/layout/cycle8"/>
    <dgm:cxn modelId="{D05BD7AE-9DAC-4747-B712-FE184E160966}" type="presParOf" srcId="{047FF338-555F-47D4-B72B-7ADB5D104AAA}" destId="{73B66035-6CC0-4089-A24E-6C0BD4EEE26D}" srcOrd="0" destOrd="0" presId="urn:microsoft.com/office/officeart/2005/8/layout/cycle8"/>
    <dgm:cxn modelId="{B7A715C3-871B-441C-8AF8-4881198CC9FB}" type="presParOf" srcId="{047FF338-555F-47D4-B72B-7ADB5D104AAA}" destId="{5CF00904-C6F1-4637-B8FB-F12DC3D2E2C4}" srcOrd="1" destOrd="0" presId="urn:microsoft.com/office/officeart/2005/8/layout/cycle8"/>
    <dgm:cxn modelId="{004CB32B-1B79-4914-BF86-2D87F0873BA6}" type="presParOf" srcId="{047FF338-555F-47D4-B72B-7ADB5D104AAA}" destId="{13D1CD63-81E5-415B-BB17-CC68D79DC97E}" srcOrd="2" destOrd="0" presId="urn:microsoft.com/office/officeart/2005/8/layout/cycle8"/>
    <dgm:cxn modelId="{2E474CD4-4525-47E0-AFC7-4DDDC40FBC15}" type="presParOf" srcId="{047FF338-555F-47D4-B72B-7ADB5D104AAA}" destId="{9B9E5BC5-08B8-4785-A774-0D3D75A5DBAD}" srcOrd="3" destOrd="0" presId="urn:microsoft.com/office/officeart/2005/8/layout/cycle8"/>
    <dgm:cxn modelId="{2337077C-F8AF-4011-AFD0-6EFDC0D8AA7E}" type="presParOf" srcId="{047FF338-555F-47D4-B72B-7ADB5D104AAA}" destId="{A0676842-E81E-4EAE-AE04-66D242DC0F23}" srcOrd="4" destOrd="0" presId="urn:microsoft.com/office/officeart/2005/8/layout/cycle8"/>
    <dgm:cxn modelId="{66FE5142-F9EB-4FDC-BC67-C41FDF7BEBA6}" type="presParOf" srcId="{047FF338-555F-47D4-B72B-7ADB5D104AAA}" destId="{D9252E71-E019-486A-998D-69FF4A56849B}" srcOrd="5" destOrd="0" presId="urn:microsoft.com/office/officeart/2005/8/layout/cycle8"/>
    <dgm:cxn modelId="{4C6A61DE-CB14-48AE-BC64-920B1C2B40BC}" type="presParOf" srcId="{047FF338-555F-47D4-B72B-7ADB5D104AAA}" destId="{9A627B11-B52F-4D51-8168-224AC6B3CAD2}" srcOrd="6" destOrd="0" presId="urn:microsoft.com/office/officeart/2005/8/layout/cycle8"/>
    <dgm:cxn modelId="{E9030AFA-D204-43ED-8F17-69A42F4BD985}" type="presParOf" srcId="{047FF338-555F-47D4-B72B-7ADB5D104AAA}" destId="{76FDB6F5-F000-4C4F-84D8-B50C3658BCAE}" srcOrd="7" destOrd="0" presId="urn:microsoft.com/office/officeart/2005/8/layout/cycle8"/>
    <dgm:cxn modelId="{B95B4CE9-98B2-4F1D-8EA4-D7590DD22AF2}" type="presParOf" srcId="{047FF338-555F-47D4-B72B-7ADB5D104AAA}" destId="{BBDD1F8C-3EB9-4FED-84E5-FB714D78B36A}" srcOrd="8" destOrd="0" presId="urn:microsoft.com/office/officeart/2005/8/layout/cycle8"/>
    <dgm:cxn modelId="{1DF337FA-D348-4A30-AC00-B5019412248F}" type="presParOf" srcId="{047FF338-555F-47D4-B72B-7ADB5D104AAA}" destId="{3DF0847F-2EEA-4C19-B5EC-9BC262D79A3F}" srcOrd="9" destOrd="0" presId="urn:microsoft.com/office/officeart/2005/8/layout/cycle8"/>
    <dgm:cxn modelId="{08278293-68F6-4BEF-8717-44D63768C888}" type="presParOf" srcId="{047FF338-555F-47D4-B72B-7ADB5D104AAA}" destId="{9005163B-BABD-4A7A-9E68-5F0F31EC4E88}" srcOrd="10" destOrd="0" presId="urn:microsoft.com/office/officeart/2005/8/layout/cycle8"/>
    <dgm:cxn modelId="{5E512136-2266-4BEC-A4D3-55FBAF0CEBA8}" type="presParOf" srcId="{047FF338-555F-47D4-B72B-7ADB5D104AAA}" destId="{E8F9A28B-FF80-4055-A3F2-C8A80FAAE2DA}" srcOrd="11" destOrd="0" presId="urn:microsoft.com/office/officeart/2005/8/layout/cycle8"/>
    <dgm:cxn modelId="{604C4F7F-016E-40E2-BCBB-3D2CAF5F0F3E}" type="presParOf" srcId="{047FF338-555F-47D4-B72B-7ADB5D104AAA}" destId="{E55E46A3-39B2-4BA4-A7A4-C210AA006070}" srcOrd="12" destOrd="0" presId="urn:microsoft.com/office/officeart/2005/8/layout/cycle8"/>
    <dgm:cxn modelId="{97510FE4-4D36-45A4-9CFF-88C5FA4D448C}" type="presParOf" srcId="{047FF338-555F-47D4-B72B-7ADB5D104AAA}" destId="{D4CB0E75-0964-480C-9BFA-FF6E097E1210}" srcOrd="13" destOrd="0" presId="urn:microsoft.com/office/officeart/2005/8/layout/cycle8"/>
    <dgm:cxn modelId="{F1F724E2-29D7-44FB-9836-3864CC3A2241}" type="presParOf" srcId="{047FF338-555F-47D4-B72B-7ADB5D104AAA}" destId="{C15B9484-C23B-465B-A009-3331E096D035}" srcOrd="14" destOrd="0" presId="urn:microsoft.com/office/officeart/2005/8/layout/cycle8"/>
    <dgm:cxn modelId="{D8374996-542C-4FD2-8C3F-2F7D40B093A6}" type="presParOf" srcId="{047FF338-555F-47D4-B72B-7ADB5D104AAA}" destId="{8C3F54ED-B0D8-4115-8A1B-D7EE86C09E5C}" srcOrd="15" destOrd="0" presId="urn:microsoft.com/office/officeart/2005/8/layout/cycle8"/>
    <dgm:cxn modelId="{01C6EB4D-D219-44BB-B9FC-B88B5AD17474}" type="presParOf" srcId="{047FF338-555F-47D4-B72B-7ADB5D104AAA}" destId="{E90F1C08-3A24-4B8D-8672-B43E6B52B82C}" srcOrd="16" destOrd="0" presId="urn:microsoft.com/office/officeart/2005/8/layout/cycle8"/>
    <dgm:cxn modelId="{2CA24A60-A856-446B-8228-5A3406ED7E63}" type="presParOf" srcId="{047FF338-555F-47D4-B72B-7ADB5D104AAA}" destId="{3B3985B1-9A2B-4A3E-8C68-1C45C4A066DE}" srcOrd="17" destOrd="0" presId="urn:microsoft.com/office/officeart/2005/8/layout/cycle8"/>
    <dgm:cxn modelId="{E2EAD51E-3E58-4268-ABDB-E4031FBE7BA6}" type="presParOf" srcId="{047FF338-555F-47D4-B72B-7ADB5D104AAA}" destId="{9E838D8F-9BC3-4B8F-A689-3D8FAEAECC81}" srcOrd="18" destOrd="0" presId="urn:microsoft.com/office/officeart/2005/8/layout/cycle8"/>
    <dgm:cxn modelId="{45B9808E-B952-4DDC-ACA5-1E40443C3840}" type="presParOf" srcId="{047FF338-555F-47D4-B72B-7ADB5D104AAA}" destId="{C5EA26A5-FBB6-4964-BA04-8042C69C185C}"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48D6A03-05B6-4DE2-9B80-2932DCFD0664}" type="doc">
      <dgm:prSet loTypeId="urn:microsoft.com/office/officeart/2005/8/layout/radial5" loCatId="cycle" qsTypeId="urn:microsoft.com/office/officeart/2005/8/quickstyle/3d4" qsCatId="3D" csTypeId="urn:microsoft.com/office/officeart/2005/8/colors/accent1_2" csCatId="accent1" phldr="1"/>
      <dgm:spPr/>
      <dgm:t>
        <a:bodyPr/>
        <a:lstStyle/>
        <a:p>
          <a:endParaRPr lang="en-GB"/>
        </a:p>
      </dgm:t>
    </dgm:pt>
    <dgm:pt modelId="{98FFE84C-E365-4D40-A47B-3B71E500A155}">
      <dgm:prSet phldrT="[Text]" custT="1"/>
      <dgm:spPr/>
      <dgm:t>
        <a:bodyPr/>
        <a:lstStyle/>
        <a:p>
          <a:r>
            <a:rPr lang="en-GB" sz="1800" b="1" noProof="0" dirty="0">
              <a:solidFill>
                <a:schemeClr val="tx1"/>
              </a:solidFill>
              <a:latin typeface="Arial Narrow" panose="020B0606020202030204" pitchFamily="34" charset="0"/>
            </a:rPr>
            <a:t>Economic porosity</a:t>
          </a:r>
        </a:p>
      </dgm:t>
    </dgm:pt>
    <dgm:pt modelId="{A5CC1094-C5B2-4818-AC68-8D82C53950F8}" type="parTrans" cxnId="{FA74FD62-14C0-484A-995A-653D291688FE}">
      <dgm:prSet/>
      <dgm:spPr/>
      <dgm:t>
        <a:bodyPr/>
        <a:lstStyle/>
        <a:p>
          <a:endParaRPr lang="en-GB"/>
        </a:p>
      </dgm:t>
    </dgm:pt>
    <dgm:pt modelId="{429FF1A6-9C2D-427C-94F2-3EEB3076949E}" type="sibTrans" cxnId="{FA74FD62-14C0-484A-995A-653D291688FE}">
      <dgm:prSet/>
      <dgm:spPr/>
      <dgm:t>
        <a:bodyPr/>
        <a:lstStyle/>
        <a:p>
          <a:endParaRPr lang="en-GB"/>
        </a:p>
      </dgm:t>
    </dgm:pt>
    <dgm:pt modelId="{A52E5361-78A2-4AB0-8927-365E793E0935}">
      <dgm:prSet phldrT="[Text]" custT="1"/>
      <dgm:spPr/>
      <dgm:t>
        <a:bodyPr/>
        <a:lstStyle/>
        <a:p>
          <a:r>
            <a:rPr lang="en-GB" sz="1400" b="1" noProof="0" dirty="0">
              <a:solidFill>
                <a:schemeClr val="tx1"/>
              </a:solidFill>
              <a:latin typeface="Arial Narrow" panose="020B0606020202030204" pitchFamily="34" charset="0"/>
            </a:rPr>
            <a:t>Cheap and privileged  access to natural resources</a:t>
          </a:r>
        </a:p>
      </dgm:t>
    </dgm:pt>
    <dgm:pt modelId="{93159297-5B3E-47BE-ABE9-840E6A941364}" type="parTrans" cxnId="{7087B58A-3D00-44BF-A309-6C811A09EBFC}">
      <dgm:prSet/>
      <dgm:spPr/>
      <dgm:t>
        <a:bodyPr/>
        <a:lstStyle/>
        <a:p>
          <a:endParaRPr lang="en-GB"/>
        </a:p>
      </dgm:t>
    </dgm:pt>
    <dgm:pt modelId="{A8EF4FED-C08E-4BE5-850F-63D1AB9D1B22}" type="sibTrans" cxnId="{7087B58A-3D00-44BF-A309-6C811A09EBFC}">
      <dgm:prSet/>
      <dgm:spPr/>
      <dgm:t>
        <a:bodyPr/>
        <a:lstStyle/>
        <a:p>
          <a:endParaRPr lang="en-GB"/>
        </a:p>
      </dgm:t>
    </dgm:pt>
    <dgm:pt modelId="{066A5022-E48F-4957-BA49-E3A994E40D61}">
      <dgm:prSet phldrT="[Text]" custT="1"/>
      <dgm:spPr/>
      <dgm:t>
        <a:bodyPr/>
        <a:lstStyle/>
        <a:p>
          <a:r>
            <a:rPr lang="en-GB" sz="1400" b="1" noProof="0" dirty="0">
              <a:solidFill>
                <a:schemeClr val="tx1"/>
              </a:solidFill>
              <a:latin typeface="Arial Narrow" panose="020B0606020202030204" pitchFamily="34" charset="0"/>
            </a:rPr>
            <a:t>Fiscal subsidies for shares</a:t>
          </a:r>
        </a:p>
      </dgm:t>
    </dgm:pt>
    <dgm:pt modelId="{9FEC250A-C063-4E6A-99EE-5DA57201142B}" type="parTrans" cxnId="{278D9501-0DF5-48AC-8CD1-CB4906F181C4}">
      <dgm:prSet/>
      <dgm:spPr/>
      <dgm:t>
        <a:bodyPr/>
        <a:lstStyle/>
        <a:p>
          <a:endParaRPr lang="en-GB"/>
        </a:p>
      </dgm:t>
    </dgm:pt>
    <dgm:pt modelId="{6F470014-D662-4261-87C3-7A96AB094475}" type="sibTrans" cxnId="{278D9501-0DF5-48AC-8CD1-CB4906F181C4}">
      <dgm:prSet/>
      <dgm:spPr/>
      <dgm:t>
        <a:bodyPr/>
        <a:lstStyle/>
        <a:p>
          <a:endParaRPr lang="en-GB"/>
        </a:p>
      </dgm:t>
    </dgm:pt>
    <dgm:pt modelId="{20151E52-F907-4444-8D42-D031C262A798}">
      <dgm:prSet phldrT="[Text]" custT="1"/>
      <dgm:spPr/>
      <dgm:t>
        <a:bodyPr/>
        <a:lstStyle/>
        <a:p>
          <a:r>
            <a:rPr lang="en-GB" sz="1400" b="1" noProof="0" dirty="0">
              <a:solidFill>
                <a:schemeClr val="tx1"/>
              </a:solidFill>
              <a:latin typeface="Arial Narrow" panose="020B0606020202030204" pitchFamily="34" charset="0"/>
            </a:rPr>
            <a:t>Public investment and debt</a:t>
          </a:r>
        </a:p>
      </dgm:t>
    </dgm:pt>
    <dgm:pt modelId="{3BBF4C75-ED2E-44D1-9CEB-F902D5A647B0}" type="parTrans" cxnId="{BBF898CC-83B2-46A1-939A-A77E78D24B89}">
      <dgm:prSet/>
      <dgm:spPr/>
      <dgm:t>
        <a:bodyPr/>
        <a:lstStyle/>
        <a:p>
          <a:endParaRPr lang="en-GB"/>
        </a:p>
      </dgm:t>
    </dgm:pt>
    <dgm:pt modelId="{9672D19D-2EAD-4607-9C4F-CE0FF68C4490}" type="sibTrans" cxnId="{BBF898CC-83B2-46A1-939A-A77E78D24B89}">
      <dgm:prSet/>
      <dgm:spPr/>
      <dgm:t>
        <a:bodyPr/>
        <a:lstStyle/>
        <a:p>
          <a:endParaRPr lang="en-GB"/>
        </a:p>
      </dgm:t>
    </dgm:pt>
    <dgm:pt modelId="{D675EC58-008F-4386-B72F-854F86B1CB25}">
      <dgm:prSet phldrT="[Text]" custT="1"/>
      <dgm:spPr/>
      <dgm:t>
        <a:bodyPr/>
        <a:lstStyle/>
        <a:p>
          <a:r>
            <a:rPr lang="pt-PT" sz="1400" b="1" noProof="0" dirty="0" err="1">
              <a:solidFill>
                <a:schemeClr val="tx1"/>
              </a:solidFill>
              <a:latin typeface="Arial Narrow" panose="020B0606020202030204" pitchFamily="34" charset="0"/>
            </a:rPr>
            <a:t>Commoditization</a:t>
          </a:r>
          <a:r>
            <a:rPr lang="pt-PT" sz="1400" b="1" noProof="0" dirty="0">
              <a:solidFill>
                <a:schemeClr val="tx1"/>
              </a:solidFill>
              <a:latin typeface="Arial Narrow" panose="020B0606020202030204" pitchFamily="34" charset="0"/>
            </a:rPr>
            <a:t> </a:t>
          </a:r>
          <a:r>
            <a:rPr lang="pt-PT" sz="1400" b="1" noProof="0" dirty="0" err="1">
              <a:solidFill>
                <a:schemeClr val="tx1"/>
              </a:solidFill>
              <a:latin typeface="Arial Narrow" panose="020B0606020202030204" pitchFamily="34" charset="0"/>
            </a:rPr>
            <a:t>of</a:t>
          </a:r>
          <a:r>
            <a:rPr lang="pt-PT" sz="1400" b="1" noProof="0" dirty="0">
              <a:solidFill>
                <a:schemeClr val="tx1"/>
              </a:solidFill>
              <a:latin typeface="Arial Narrow" panose="020B0606020202030204" pitchFamily="34" charset="0"/>
            </a:rPr>
            <a:t> </a:t>
          </a:r>
          <a:r>
            <a:rPr lang="pt-PT" sz="1400" b="1" noProof="0" dirty="0" err="1">
              <a:solidFill>
                <a:schemeClr val="tx1"/>
              </a:solidFill>
              <a:latin typeface="Arial Narrow" panose="020B0606020202030204" pitchFamily="34" charset="0"/>
            </a:rPr>
            <a:t>public</a:t>
          </a:r>
          <a:r>
            <a:rPr lang="pt-PT" sz="1400" b="1" noProof="0" dirty="0">
              <a:solidFill>
                <a:schemeClr val="tx1"/>
              </a:solidFill>
              <a:latin typeface="Arial Narrow" panose="020B0606020202030204" pitchFamily="34" charset="0"/>
            </a:rPr>
            <a:t> </a:t>
          </a:r>
          <a:r>
            <a:rPr lang="pt-PT" sz="1400" b="1" noProof="0" dirty="0" err="1">
              <a:solidFill>
                <a:schemeClr val="tx1"/>
              </a:solidFill>
              <a:latin typeface="Arial Narrow" panose="020B0606020202030204" pitchFamily="34" charset="0"/>
            </a:rPr>
            <a:t>resources</a:t>
          </a:r>
          <a:r>
            <a:rPr lang="pt-PT" sz="1400" b="1" noProof="0" dirty="0">
              <a:solidFill>
                <a:schemeClr val="tx1"/>
              </a:solidFill>
              <a:latin typeface="Arial Narrow" panose="020B0606020202030204" pitchFamily="34" charset="0"/>
            </a:rPr>
            <a:t>, </a:t>
          </a:r>
          <a:r>
            <a:rPr lang="pt-PT" sz="1400" b="1" noProof="0" dirty="0" err="1">
              <a:solidFill>
                <a:schemeClr val="tx1"/>
              </a:solidFill>
              <a:latin typeface="Arial Narrow" panose="020B0606020202030204" pitchFamily="34" charset="0"/>
            </a:rPr>
            <a:t>infrastructures</a:t>
          </a:r>
          <a:r>
            <a:rPr lang="pt-PT" sz="1400" b="1" noProof="0" dirty="0">
              <a:solidFill>
                <a:schemeClr val="tx1"/>
              </a:solidFill>
              <a:latin typeface="Arial Narrow" panose="020B0606020202030204" pitchFamily="34" charset="0"/>
            </a:rPr>
            <a:t> </a:t>
          </a:r>
          <a:r>
            <a:rPr lang="pt-PT" sz="1400" b="1" noProof="0" dirty="0" err="1">
              <a:solidFill>
                <a:schemeClr val="tx1"/>
              </a:solidFill>
              <a:latin typeface="Arial Narrow" panose="020B0606020202030204" pitchFamily="34" charset="0"/>
            </a:rPr>
            <a:t>and</a:t>
          </a:r>
          <a:r>
            <a:rPr lang="pt-PT" sz="1400" b="1" noProof="0" dirty="0">
              <a:solidFill>
                <a:schemeClr val="tx1"/>
              </a:solidFill>
              <a:latin typeface="Arial Narrow" panose="020B0606020202030204" pitchFamily="34" charset="0"/>
            </a:rPr>
            <a:t> </a:t>
          </a:r>
          <a:r>
            <a:rPr lang="pt-PT" sz="1400" b="1" noProof="0" dirty="0" err="1">
              <a:solidFill>
                <a:schemeClr val="tx1"/>
              </a:solidFill>
              <a:latin typeface="Arial Narrow" panose="020B0606020202030204" pitchFamily="34" charset="0"/>
            </a:rPr>
            <a:t>services</a:t>
          </a:r>
          <a:endParaRPr lang="en-GB" sz="1400" b="1" noProof="0" dirty="0">
            <a:solidFill>
              <a:schemeClr val="tx1"/>
            </a:solidFill>
            <a:latin typeface="Arial Narrow" panose="020B0606020202030204" pitchFamily="34" charset="0"/>
          </a:endParaRPr>
        </a:p>
      </dgm:t>
    </dgm:pt>
    <dgm:pt modelId="{39D425EC-4A51-4D52-A9BC-9BE5D22B5D05}" type="parTrans" cxnId="{6FC8E878-5914-4570-BBAE-7E4E63622F64}">
      <dgm:prSet/>
      <dgm:spPr/>
      <dgm:t>
        <a:bodyPr/>
        <a:lstStyle/>
        <a:p>
          <a:endParaRPr lang="en-GB"/>
        </a:p>
      </dgm:t>
    </dgm:pt>
    <dgm:pt modelId="{E95083A8-CAB2-4966-9958-AC91CE5A7CFD}" type="sibTrans" cxnId="{6FC8E878-5914-4570-BBAE-7E4E63622F64}">
      <dgm:prSet/>
      <dgm:spPr/>
      <dgm:t>
        <a:bodyPr/>
        <a:lstStyle/>
        <a:p>
          <a:endParaRPr lang="en-GB"/>
        </a:p>
      </dgm:t>
    </dgm:pt>
    <dgm:pt modelId="{E6E46A15-ACBC-4CED-96C4-64DDFFB3E22E}" type="pres">
      <dgm:prSet presAssocID="{848D6A03-05B6-4DE2-9B80-2932DCFD0664}" presName="Name0" presStyleCnt="0">
        <dgm:presLayoutVars>
          <dgm:chMax val="1"/>
          <dgm:dir/>
          <dgm:animLvl val="ctr"/>
          <dgm:resizeHandles val="exact"/>
        </dgm:presLayoutVars>
      </dgm:prSet>
      <dgm:spPr/>
    </dgm:pt>
    <dgm:pt modelId="{8AD94AD1-2D71-48EB-9BF1-C76CE37CC412}" type="pres">
      <dgm:prSet presAssocID="{98FFE84C-E365-4D40-A47B-3B71E500A155}" presName="centerShape" presStyleLbl="node0" presStyleIdx="0" presStyleCnt="1" custScaleX="111224" custScaleY="105804"/>
      <dgm:spPr/>
    </dgm:pt>
    <dgm:pt modelId="{B3037A3E-7D0C-48BF-9525-67F48DB31742}" type="pres">
      <dgm:prSet presAssocID="{93159297-5B3E-47BE-ABE9-840E6A941364}" presName="parTrans" presStyleLbl="sibTrans2D1" presStyleIdx="0" presStyleCnt="4"/>
      <dgm:spPr/>
    </dgm:pt>
    <dgm:pt modelId="{9D9FBEA6-CA72-4ED1-8925-48FBDBB6410D}" type="pres">
      <dgm:prSet presAssocID="{93159297-5B3E-47BE-ABE9-840E6A941364}" presName="connectorText" presStyleLbl="sibTrans2D1" presStyleIdx="0" presStyleCnt="4"/>
      <dgm:spPr/>
    </dgm:pt>
    <dgm:pt modelId="{B7D16F4B-34C0-4953-9B2A-2EC094A60268}" type="pres">
      <dgm:prSet presAssocID="{A52E5361-78A2-4AB0-8927-365E793E0935}" presName="node" presStyleLbl="node1" presStyleIdx="0" presStyleCnt="4">
        <dgm:presLayoutVars>
          <dgm:bulletEnabled val="1"/>
        </dgm:presLayoutVars>
      </dgm:prSet>
      <dgm:spPr/>
    </dgm:pt>
    <dgm:pt modelId="{735FB268-A679-4E4F-B4E3-A97F5D56CF50}" type="pres">
      <dgm:prSet presAssocID="{9FEC250A-C063-4E6A-99EE-5DA57201142B}" presName="parTrans" presStyleLbl="sibTrans2D1" presStyleIdx="1" presStyleCnt="4"/>
      <dgm:spPr/>
    </dgm:pt>
    <dgm:pt modelId="{22864AAD-9960-412D-AF5F-9F909C1B16E6}" type="pres">
      <dgm:prSet presAssocID="{9FEC250A-C063-4E6A-99EE-5DA57201142B}" presName="connectorText" presStyleLbl="sibTrans2D1" presStyleIdx="1" presStyleCnt="4"/>
      <dgm:spPr/>
    </dgm:pt>
    <dgm:pt modelId="{2330410E-B357-4C99-9C3C-9CA7AACF315E}" type="pres">
      <dgm:prSet presAssocID="{066A5022-E48F-4957-BA49-E3A994E40D61}" presName="node" presStyleLbl="node1" presStyleIdx="1" presStyleCnt="4">
        <dgm:presLayoutVars>
          <dgm:bulletEnabled val="1"/>
        </dgm:presLayoutVars>
      </dgm:prSet>
      <dgm:spPr/>
    </dgm:pt>
    <dgm:pt modelId="{75019350-5CFD-492A-A224-EE1B4A6ADD3A}" type="pres">
      <dgm:prSet presAssocID="{3BBF4C75-ED2E-44D1-9CEB-F902D5A647B0}" presName="parTrans" presStyleLbl="sibTrans2D1" presStyleIdx="2" presStyleCnt="4"/>
      <dgm:spPr/>
    </dgm:pt>
    <dgm:pt modelId="{CB553210-30F8-480F-BDFA-E06C826CC1E6}" type="pres">
      <dgm:prSet presAssocID="{3BBF4C75-ED2E-44D1-9CEB-F902D5A647B0}" presName="connectorText" presStyleLbl="sibTrans2D1" presStyleIdx="2" presStyleCnt="4"/>
      <dgm:spPr/>
    </dgm:pt>
    <dgm:pt modelId="{866738F4-83E8-4347-B7AB-440986EA699D}" type="pres">
      <dgm:prSet presAssocID="{20151E52-F907-4444-8D42-D031C262A798}" presName="node" presStyleLbl="node1" presStyleIdx="2" presStyleCnt="4">
        <dgm:presLayoutVars>
          <dgm:bulletEnabled val="1"/>
        </dgm:presLayoutVars>
      </dgm:prSet>
      <dgm:spPr/>
    </dgm:pt>
    <dgm:pt modelId="{9192A47B-3000-471B-9FD9-BEA4B76F3C7E}" type="pres">
      <dgm:prSet presAssocID="{39D425EC-4A51-4D52-A9BC-9BE5D22B5D05}" presName="parTrans" presStyleLbl="sibTrans2D1" presStyleIdx="3" presStyleCnt="4"/>
      <dgm:spPr/>
    </dgm:pt>
    <dgm:pt modelId="{758F65C4-2F4F-4001-AA0C-179C7E50B1D3}" type="pres">
      <dgm:prSet presAssocID="{39D425EC-4A51-4D52-A9BC-9BE5D22B5D05}" presName="connectorText" presStyleLbl="sibTrans2D1" presStyleIdx="3" presStyleCnt="4"/>
      <dgm:spPr/>
    </dgm:pt>
    <dgm:pt modelId="{9DDBA184-2220-43C4-B9E4-1C68DA38838B}" type="pres">
      <dgm:prSet presAssocID="{D675EC58-008F-4386-B72F-854F86B1CB25}" presName="node" presStyleLbl="node1" presStyleIdx="3" presStyleCnt="4" custScaleX="127058" custScaleY="112234">
        <dgm:presLayoutVars>
          <dgm:bulletEnabled val="1"/>
        </dgm:presLayoutVars>
      </dgm:prSet>
      <dgm:spPr/>
    </dgm:pt>
  </dgm:ptLst>
  <dgm:cxnLst>
    <dgm:cxn modelId="{216C14DC-75DF-4C96-BC96-28DF07536C6A}" type="presOf" srcId="{3BBF4C75-ED2E-44D1-9CEB-F902D5A647B0}" destId="{CB553210-30F8-480F-BDFA-E06C826CC1E6}" srcOrd="1" destOrd="0" presId="urn:microsoft.com/office/officeart/2005/8/layout/radial5"/>
    <dgm:cxn modelId="{C0328E23-B71E-42BB-A778-A65A47BFA7D0}" type="presOf" srcId="{9FEC250A-C063-4E6A-99EE-5DA57201142B}" destId="{22864AAD-9960-412D-AF5F-9F909C1B16E6}" srcOrd="1" destOrd="0" presId="urn:microsoft.com/office/officeart/2005/8/layout/radial5"/>
    <dgm:cxn modelId="{E13657AE-A6FB-4CD9-82AA-DB4D1293C65B}" type="presOf" srcId="{39D425EC-4A51-4D52-A9BC-9BE5D22B5D05}" destId="{9192A47B-3000-471B-9FD9-BEA4B76F3C7E}" srcOrd="0" destOrd="0" presId="urn:microsoft.com/office/officeart/2005/8/layout/radial5"/>
    <dgm:cxn modelId="{42C7718D-70A9-4E4F-8EE1-15C5DA233C1D}" type="presOf" srcId="{98FFE84C-E365-4D40-A47B-3B71E500A155}" destId="{8AD94AD1-2D71-48EB-9BF1-C76CE37CC412}" srcOrd="0" destOrd="0" presId="urn:microsoft.com/office/officeart/2005/8/layout/radial5"/>
    <dgm:cxn modelId="{11B6EFF1-00E7-46DB-892C-A14B3B1464B5}" type="presOf" srcId="{20151E52-F907-4444-8D42-D031C262A798}" destId="{866738F4-83E8-4347-B7AB-440986EA699D}" srcOrd="0" destOrd="0" presId="urn:microsoft.com/office/officeart/2005/8/layout/radial5"/>
    <dgm:cxn modelId="{2847F1E5-2917-47AA-BD76-BBE7B0C3B098}" type="presOf" srcId="{9FEC250A-C063-4E6A-99EE-5DA57201142B}" destId="{735FB268-A679-4E4F-B4E3-A97F5D56CF50}" srcOrd="0" destOrd="0" presId="urn:microsoft.com/office/officeart/2005/8/layout/radial5"/>
    <dgm:cxn modelId="{D0A945EC-49BD-4C92-B333-18CD28B678E0}" type="presOf" srcId="{066A5022-E48F-4957-BA49-E3A994E40D61}" destId="{2330410E-B357-4C99-9C3C-9CA7AACF315E}" srcOrd="0" destOrd="0" presId="urn:microsoft.com/office/officeart/2005/8/layout/radial5"/>
    <dgm:cxn modelId="{08F12D96-5524-499A-B2D5-9C15E751EE92}" type="presOf" srcId="{3BBF4C75-ED2E-44D1-9CEB-F902D5A647B0}" destId="{75019350-5CFD-492A-A224-EE1B4A6ADD3A}" srcOrd="0" destOrd="0" presId="urn:microsoft.com/office/officeart/2005/8/layout/radial5"/>
    <dgm:cxn modelId="{FE94ACA5-B9F1-4B4B-ACA8-F33F8EA19EF3}" type="presOf" srcId="{848D6A03-05B6-4DE2-9B80-2932DCFD0664}" destId="{E6E46A15-ACBC-4CED-96C4-64DDFFB3E22E}" srcOrd="0" destOrd="0" presId="urn:microsoft.com/office/officeart/2005/8/layout/radial5"/>
    <dgm:cxn modelId="{B1ABD713-F73F-4823-9760-A7849EE5D20E}" type="presOf" srcId="{93159297-5B3E-47BE-ABE9-840E6A941364}" destId="{9D9FBEA6-CA72-4ED1-8925-48FBDBB6410D}" srcOrd="1" destOrd="0" presId="urn:microsoft.com/office/officeart/2005/8/layout/radial5"/>
    <dgm:cxn modelId="{7087B58A-3D00-44BF-A309-6C811A09EBFC}" srcId="{98FFE84C-E365-4D40-A47B-3B71E500A155}" destId="{A52E5361-78A2-4AB0-8927-365E793E0935}" srcOrd="0" destOrd="0" parTransId="{93159297-5B3E-47BE-ABE9-840E6A941364}" sibTransId="{A8EF4FED-C08E-4BE5-850F-63D1AB9D1B22}"/>
    <dgm:cxn modelId="{05748326-B66F-4293-991D-437659C70A32}" type="presOf" srcId="{39D425EC-4A51-4D52-A9BC-9BE5D22B5D05}" destId="{758F65C4-2F4F-4001-AA0C-179C7E50B1D3}" srcOrd="1" destOrd="0" presId="urn:microsoft.com/office/officeart/2005/8/layout/radial5"/>
    <dgm:cxn modelId="{22F843DC-011A-489A-99F3-9764F7B1D7E8}" type="presOf" srcId="{A52E5361-78A2-4AB0-8927-365E793E0935}" destId="{B7D16F4B-34C0-4953-9B2A-2EC094A60268}" srcOrd="0" destOrd="0" presId="urn:microsoft.com/office/officeart/2005/8/layout/radial5"/>
    <dgm:cxn modelId="{FA74FD62-14C0-484A-995A-653D291688FE}" srcId="{848D6A03-05B6-4DE2-9B80-2932DCFD0664}" destId="{98FFE84C-E365-4D40-A47B-3B71E500A155}" srcOrd="0" destOrd="0" parTransId="{A5CC1094-C5B2-4818-AC68-8D82C53950F8}" sibTransId="{429FF1A6-9C2D-427C-94F2-3EEB3076949E}"/>
    <dgm:cxn modelId="{A60EC319-FBA8-4609-8A67-EABCE08B37B3}" type="presOf" srcId="{93159297-5B3E-47BE-ABE9-840E6A941364}" destId="{B3037A3E-7D0C-48BF-9525-67F48DB31742}" srcOrd="0" destOrd="0" presId="urn:microsoft.com/office/officeart/2005/8/layout/radial5"/>
    <dgm:cxn modelId="{6FC8E878-5914-4570-BBAE-7E4E63622F64}" srcId="{98FFE84C-E365-4D40-A47B-3B71E500A155}" destId="{D675EC58-008F-4386-B72F-854F86B1CB25}" srcOrd="3" destOrd="0" parTransId="{39D425EC-4A51-4D52-A9BC-9BE5D22B5D05}" sibTransId="{E95083A8-CAB2-4966-9958-AC91CE5A7CFD}"/>
    <dgm:cxn modelId="{49936BD0-0195-4C44-A177-F4F87B343C18}" type="presOf" srcId="{D675EC58-008F-4386-B72F-854F86B1CB25}" destId="{9DDBA184-2220-43C4-B9E4-1C68DA38838B}" srcOrd="0" destOrd="0" presId="urn:microsoft.com/office/officeart/2005/8/layout/radial5"/>
    <dgm:cxn modelId="{278D9501-0DF5-48AC-8CD1-CB4906F181C4}" srcId="{98FFE84C-E365-4D40-A47B-3B71E500A155}" destId="{066A5022-E48F-4957-BA49-E3A994E40D61}" srcOrd="1" destOrd="0" parTransId="{9FEC250A-C063-4E6A-99EE-5DA57201142B}" sibTransId="{6F470014-D662-4261-87C3-7A96AB094475}"/>
    <dgm:cxn modelId="{BBF898CC-83B2-46A1-939A-A77E78D24B89}" srcId="{98FFE84C-E365-4D40-A47B-3B71E500A155}" destId="{20151E52-F907-4444-8D42-D031C262A798}" srcOrd="2" destOrd="0" parTransId="{3BBF4C75-ED2E-44D1-9CEB-F902D5A647B0}" sibTransId="{9672D19D-2EAD-4607-9C4F-CE0FF68C4490}"/>
    <dgm:cxn modelId="{E36A5BAE-5B77-4C33-8D66-94F853A89FEB}" type="presParOf" srcId="{E6E46A15-ACBC-4CED-96C4-64DDFFB3E22E}" destId="{8AD94AD1-2D71-48EB-9BF1-C76CE37CC412}" srcOrd="0" destOrd="0" presId="urn:microsoft.com/office/officeart/2005/8/layout/radial5"/>
    <dgm:cxn modelId="{65DC4C22-7589-410F-97BE-D3B48DA82C7B}" type="presParOf" srcId="{E6E46A15-ACBC-4CED-96C4-64DDFFB3E22E}" destId="{B3037A3E-7D0C-48BF-9525-67F48DB31742}" srcOrd="1" destOrd="0" presId="urn:microsoft.com/office/officeart/2005/8/layout/radial5"/>
    <dgm:cxn modelId="{F5172B09-4FF5-4761-B578-683A019041B7}" type="presParOf" srcId="{B3037A3E-7D0C-48BF-9525-67F48DB31742}" destId="{9D9FBEA6-CA72-4ED1-8925-48FBDBB6410D}" srcOrd="0" destOrd="0" presId="urn:microsoft.com/office/officeart/2005/8/layout/radial5"/>
    <dgm:cxn modelId="{47CF4D99-8E27-4BD6-8579-973CC30E4885}" type="presParOf" srcId="{E6E46A15-ACBC-4CED-96C4-64DDFFB3E22E}" destId="{B7D16F4B-34C0-4953-9B2A-2EC094A60268}" srcOrd="2" destOrd="0" presId="urn:microsoft.com/office/officeart/2005/8/layout/radial5"/>
    <dgm:cxn modelId="{993FA18C-89AA-435C-BE9E-ED89436C40A0}" type="presParOf" srcId="{E6E46A15-ACBC-4CED-96C4-64DDFFB3E22E}" destId="{735FB268-A679-4E4F-B4E3-A97F5D56CF50}" srcOrd="3" destOrd="0" presId="urn:microsoft.com/office/officeart/2005/8/layout/radial5"/>
    <dgm:cxn modelId="{2001CE99-4AB0-4A8F-894F-1B8E2734609E}" type="presParOf" srcId="{735FB268-A679-4E4F-B4E3-A97F5D56CF50}" destId="{22864AAD-9960-412D-AF5F-9F909C1B16E6}" srcOrd="0" destOrd="0" presId="urn:microsoft.com/office/officeart/2005/8/layout/radial5"/>
    <dgm:cxn modelId="{E8CFF7B5-95B6-4BB2-AE90-0FC2F672977F}" type="presParOf" srcId="{E6E46A15-ACBC-4CED-96C4-64DDFFB3E22E}" destId="{2330410E-B357-4C99-9C3C-9CA7AACF315E}" srcOrd="4" destOrd="0" presId="urn:microsoft.com/office/officeart/2005/8/layout/radial5"/>
    <dgm:cxn modelId="{A7F38A65-B5C4-424A-BFCD-833023B5A888}" type="presParOf" srcId="{E6E46A15-ACBC-4CED-96C4-64DDFFB3E22E}" destId="{75019350-5CFD-492A-A224-EE1B4A6ADD3A}" srcOrd="5" destOrd="0" presId="urn:microsoft.com/office/officeart/2005/8/layout/radial5"/>
    <dgm:cxn modelId="{0413D767-D6D7-4EFA-A61A-4B39812C9AC9}" type="presParOf" srcId="{75019350-5CFD-492A-A224-EE1B4A6ADD3A}" destId="{CB553210-30F8-480F-BDFA-E06C826CC1E6}" srcOrd="0" destOrd="0" presId="urn:microsoft.com/office/officeart/2005/8/layout/radial5"/>
    <dgm:cxn modelId="{07922E3F-6989-4D31-8E41-667C5F35D28D}" type="presParOf" srcId="{E6E46A15-ACBC-4CED-96C4-64DDFFB3E22E}" destId="{866738F4-83E8-4347-B7AB-440986EA699D}" srcOrd="6" destOrd="0" presId="urn:microsoft.com/office/officeart/2005/8/layout/radial5"/>
    <dgm:cxn modelId="{E7CB30F1-4A98-4CC4-944A-A3F2B728634F}" type="presParOf" srcId="{E6E46A15-ACBC-4CED-96C4-64DDFFB3E22E}" destId="{9192A47B-3000-471B-9FD9-BEA4B76F3C7E}" srcOrd="7" destOrd="0" presId="urn:microsoft.com/office/officeart/2005/8/layout/radial5"/>
    <dgm:cxn modelId="{020AAD48-965D-4BFB-B7E5-48DA8B1BCD41}" type="presParOf" srcId="{9192A47B-3000-471B-9FD9-BEA4B76F3C7E}" destId="{758F65C4-2F4F-4001-AA0C-179C7E50B1D3}" srcOrd="0" destOrd="0" presId="urn:microsoft.com/office/officeart/2005/8/layout/radial5"/>
    <dgm:cxn modelId="{03C1BDCE-5276-47D7-B24D-02961FED1B5A}" type="presParOf" srcId="{E6E46A15-ACBC-4CED-96C4-64DDFFB3E22E}" destId="{9DDBA184-2220-43C4-B9E4-1C68DA38838B}" srcOrd="8" destOrd="0" presId="urn:microsoft.com/office/officeart/2005/8/layout/radial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B8C76-CB5B-41AD-995E-5D7292F699FD}">
      <dsp:nvSpPr>
        <dsp:cNvPr id="0" name=""/>
        <dsp:cNvSpPr/>
      </dsp:nvSpPr>
      <dsp:spPr>
        <a:xfrm>
          <a:off x="2058592" y="128492"/>
          <a:ext cx="1666076" cy="10829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PT" sz="2400" kern="1200" dirty="0" err="1">
              <a:latin typeface="Arial Narrow" panose="020B0606020202030204" pitchFamily="34" charset="0"/>
            </a:rPr>
            <a:t>What</a:t>
          </a:r>
          <a:r>
            <a:rPr lang="pt-PT" sz="2400" kern="1200" dirty="0">
              <a:latin typeface="Arial Narrow" panose="020B0606020202030204" pitchFamily="34" charset="0"/>
            </a:rPr>
            <a:t> do </a:t>
          </a:r>
          <a:r>
            <a:rPr lang="pt-PT" sz="2400" kern="1200" dirty="0" err="1">
              <a:latin typeface="Arial Narrow" panose="020B0606020202030204" pitchFamily="34" charset="0"/>
            </a:rPr>
            <a:t>we</a:t>
          </a:r>
          <a:r>
            <a:rPr lang="pt-PT" sz="2400" kern="1200" dirty="0">
              <a:latin typeface="Arial Narrow" panose="020B0606020202030204" pitchFamily="34" charset="0"/>
            </a:rPr>
            <a:t> </a:t>
          </a:r>
          <a:r>
            <a:rPr lang="pt-PT" sz="2400" kern="1200" dirty="0" err="1">
              <a:latin typeface="Arial Narrow" panose="020B0606020202030204" pitchFamily="34" charset="0"/>
            </a:rPr>
            <a:t>want</a:t>
          </a:r>
          <a:r>
            <a:rPr lang="pt-PT" sz="2400" kern="1200" dirty="0">
              <a:latin typeface="Arial Narrow" panose="020B0606020202030204" pitchFamily="34" charset="0"/>
            </a:rPr>
            <a:t> to do/</a:t>
          </a:r>
          <a:r>
            <a:rPr lang="pt-PT" sz="2400" kern="1200" dirty="0" err="1">
              <a:latin typeface="Arial Narrow" panose="020B0606020202030204" pitchFamily="34" charset="0"/>
            </a:rPr>
            <a:t>achieve</a:t>
          </a:r>
          <a:r>
            <a:rPr lang="pt-PT" sz="2400" kern="1200" dirty="0">
              <a:latin typeface="Arial Narrow" panose="020B0606020202030204" pitchFamily="34" charset="0"/>
            </a:rPr>
            <a:t>?</a:t>
          </a:r>
        </a:p>
      </dsp:txBody>
      <dsp:txXfrm>
        <a:off x="2111457" y="181357"/>
        <a:ext cx="1560346" cy="977219"/>
      </dsp:txXfrm>
    </dsp:sp>
    <dsp:sp modelId="{15F04F65-820E-4282-99C9-DB6314A0F9CF}">
      <dsp:nvSpPr>
        <dsp:cNvPr id="0" name=""/>
        <dsp:cNvSpPr/>
      </dsp:nvSpPr>
      <dsp:spPr>
        <a:xfrm>
          <a:off x="728587" y="669967"/>
          <a:ext cx="4326086" cy="4326086"/>
        </a:xfrm>
        <a:custGeom>
          <a:avLst/>
          <a:gdLst/>
          <a:ahLst/>
          <a:cxnLst/>
          <a:rect l="0" t="0" r="0" b="0"/>
          <a:pathLst>
            <a:path>
              <a:moveTo>
                <a:pt x="3007519" y="171657"/>
              </a:moveTo>
              <a:arcTo wR="2163043" hR="2163043" stAng="17578805" swAng="196083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B4153FD-C710-45CE-A07D-43BA63108B2C}">
      <dsp:nvSpPr>
        <dsp:cNvPr id="0" name=""/>
        <dsp:cNvSpPr/>
      </dsp:nvSpPr>
      <dsp:spPr>
        <a:xfrm>
          <a:off x="4115769" y="1623118"/>
          <a:ext cx="1666076" cy="10829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PT" sz="2400" kern="1200" dirty="0">
              <a:latin typeface="Arial Narrow" panose="020B0606020202030204" pitchFamily="34" charset="0"/>
            </a:rPr>
            <a:t>Tax </a:t>
          </a:r>
          <a:r>
            <a:rPr lang="pt-PT" sz="2400" kern="1200" dirty="0" err="1">
              <a:latin typeface="Arial Narrow" panose="020B0606020202030204" pitchFamily="34" charset="0"/>
            </a:rPr>
            <a:t>Whom</a:t>
          </a:r>
          <a:r>
            <a:rPr lang="pt-PT" sz="2400" kern="1200" dirty="0">
              <a:latin typeface="Arial Narrow" panose="020B0606020202030204" pitchFamily="34" charset="0"/>
            </a:rPr>
            <a:t> </a:t>
          </a:r>
          <a:r>
            <a:rPr lang="pt-PT" sz="2400" kern="1200" dirty="0" err="1">
              <a:latin typeface="Arial Narrow" panose="020B0606020202030204" pitchFamily="34" charset="0"/>
            </a:rPr>
            <a:t>or</a:t>
          </a:r>
          <a:r>
            <a:rPr lang="pt-PT" sz="2400" kern="1200" dirty="0">
              <a:latin typeface="Arial Narrow" panose="020B0606020202030204" pitchFamily="34" charset="0"/>
            </a:rPr>
            <a:t> </a:t>
          </a:r>
          <a:r>
            <a:rPr lang="pt-PT" sz="2400" kern="1200" dirty="0" err="1">
              <a:latin typeface="Arial Narrow" panose="020B0606020202030204" pitchFamily="34" charset="0"/>
            </a:rPr>
            <a:t>What</a:t>
          </a:r>
          <a:r>
            <a:rPr lang="pt-PT" sz="2400" kern="1200" dirty="0">
              <a:latin typeface="Arial Narrow" panose="020B0606020202030204" pitchFamily="34" charset="0"/>
            </a:rPr>
            <a:t>?</a:t>
          </a:r>
        </a:p>
      </dsp:txBody>
      <dsp:txXfrm>
        <a:off x="4168634" y="1675983"/>
        <a:ext cx="1560346" cy="977219"/>
      </dsp:txXfrm>
    </dsp:sp>
    <dsp:sp modelId="{9100A178-2319-4332-9DE9-29147DA15FB0}">
      <dsp:nvSpPr>
        <dsp:cNvPr id="0" name=""/>
        <dsp:cNvSpPr/>
      </dsp:nvSpPr>
      <dsp:spPr>
        <a:xfrm>
          <a:off x="728587" y="669967"/>
          <a:ext cx="4326086" cy="4326086"/>
        </a:xfrm>
        <a:custGeom>
          <a:avLst/>
          <a:gdLst/>
          <a:ahLst/>
          <a:cxnLst/>
          <a:rect l="0" t="0" r="0" b="0"/>
          <a:pathLst>
            <a:path>
              <a:moveTo>
                <a:pt x="4323126" y="2049924"/>
              </a:moveTo>
              <a:arcTo wR="2163043" hR="2163043" stAng="21420137" swAng="219576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FC360B2-EFC8-4E58-BEBF-8CF0D712950B}">
      <dsp:nvSpPr>
        <dsp:cNvPr id="0" name=""/>
        <dsp:cNvSpPr/>
      </dsp:nvSpPr>
      <dsp:spPr>
        <a:xfrm>
          <a:off x="3329997" y="4041474"/>
          <a:ext cx="1666076" cy="10829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PT" sz="2400" kern="1200" dirty="0" err="1">
              <a:latin typeface="Arial Narrow" panose="020B0606020202030204" pitchFamily="34" charset="0"/>
            </a:rPr>
            <a:t>How</a:t>
          </a:r>
          <a:r>
            <a:rPr lang="pt-PT" sz="2400" kern="1200" dirty="0">
              <a:latin typeface="Arial Narrow" panose="020B0606020202030204" pitchFamily="34" charset="0"/>
            </a:rPr>
            <a:t> </a:t>
          </a:r>
          <a:r>
            <a:rPr lang="pt-PT" sz="2400" kern="1200" dirty="0" err="1">
              <a:latin typeface="Arial Narrow" panose="020B0606020202030204" pitchFamily="34" charset="0"/>
            </a:rPr>
            <a:t>Much</a:t>
          </a:r>
          <a:r>
            <a:rPr lang="pt-PT" sz="2400" kern="1200" dirty="0">
              <a:latin typeface="Arial Narrow" panose="020B0606020202030204" pitchFamily="34" charset="0"/>
            </a:rPr>
            <a:t>?</a:t>
          </a:r>
        </a:p>
      </dsp:txBody>
      <dsp:txXfrm>
        <a:off x="3382862" y="4094339"/>
        <a:ext cx="1560346" cy="977219"/>
      </dsp:txXfrm>
    </dsp:sp>
    <dsp:sp modelId="{DC0F4ABE-86F7-4BF5-A588-98A1E37DBBFF}">
      <dsp:nvSpPr>
        <dsp:cNvPr id="0" name=""/>
        <dsp:cNvSpPr/>
      </dsp:nvSpPr>
      <dsp:spPr>
        <a:xfrm>
          <a:off x="728587" y="669967"/>
          <a:ext cx="4326086" cy="4326086"/>
        </a:xfrm>
        <a:custGeom>
          <a:avLst/>
          <a:gdLst/>
          <a:ahLst/>
          <a:cxnLst/>
          <a:rect l="0" t="0" r="0" b="0"/>
          <a:pathLst>
            <a:path>
              <a:moveTo>
                <a:pt x="2592820" y="4282959"/>
              </a:moveTo>
              <a:arcTo wR="2163043" hR="2163043" stAng="4712374" swAng="137525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60175FA-BD33-4BCC-AA04-9C08A4F36810}">
      <dsp:nvSpPr>
        <dsp:cNvPr id="0" name=""/>
        <dsp:cNvSpPr/>
      </dsp:nvSpPr>
      <dsp:spPr>
        <a:xfrm>
          <a:off x="787187" y="4041474"/>
          <a:ext cx="1666076" cy="10829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PT" sz="2400" kern="1200" dirty="0">
              <a:latin typeface="Arial Narrow" panose="020B0606020202030204" pitchFamily="34" charset="0"/>
            </a:rPr>
            <a:t>Can </a:t>
          </a:r>
          <a:r>
            <a:rPr lang="pt-PT" sz="2400" kern="1200" dirty="0" err="1">
              <a:latin typeface="Arial Narrow" panose="020B0606020202030204" pitchFamily="34" charset="0"/>
            </a:rPr>
            <a:t>the</a:t>
          </a:r>
          <a:r>
            <a:rPr lang="pt-PT" sz="2400" kern="1200" dirty="0">
              <a:latin typeface="Arial Narrow" panose="020B0606020202030204" pitchFamily="34" charset="0"/>
            </a:rPr>
            <a:t> </a:t>
          </a:r>
          <a:r>
            <a:rPr lang="pt-PT" sz="2400" kern="1200" dirty="0" err="1">
              <a:latin typeface="Arial Narrow" panose="020B0606020202030204" pitchFamily="34" charset="0"/>
            </a:rPr>
            <a:t>State</a:t>
          </a:r>
          <a:r>
            <a:rPr lang="pt-PT" sz="2400" kern="1200" dirty="0">
              <a:latin typeface="Arial Narrow" panose="020B0606020202030204" pitchFamily="34" charset="0"/>
            </a:rPr>
            <a:t> Tax?</a:t>
          </a:r>
        </a:p>
      </dsp:txBody>
      <dsp:txXfrm>
        <a:off x="840052" y="4094339"/>
        <a:ext cx="1560346" cy="977219"/>
      </dsp:txXfrm>
    </dsp:sp>
    <dsp:sp modelId="{053D7C0F-9B8C-49C1-B19B-52CAE131698B}">
      <dsp:nvSpPr>
        <dsp:cNvPr id="0" name=""/>
        <dsp:cNvSpPr/>
      </dsp:nvSpPr>
      <dsp:spPr>
        <a:xfrm>
          <a:off x="728587" y="669967"/>
          <a:ext cx="4326086" cy="4326086"/>
        </a:xfrm>
        <a:custGeom>
          <a:avLst/>
          <a:gdLst/>
          <a:ahLst/>
          <a:cxnLst/>
          <a:rect l="0" t="0" r="0" b="0"/>
          <a:pathLst>
            <a:path>
              <a:moveTo>
                <a:pt x="361363" y="3359999"/>
              </a:moveTo>
              <a:arcTo wR="2163043" hR="2163043" stAng="8784102" swAng="2195761"/>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240BD16-D4F9-4486-97DA-946ED99E1CBB}">
      <dsp:nvSpPr>
        <dsp:cNvPr id="0" name=""/>
        <dsp:cNvSpPr/>
      </dsp:nvSpPr>
      <dsp:spPr>
        <a:xfrm>
          <a:off x="1416" y="1623118"/>
          <a:ext cx="1666076" cy="10829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pt-PT" sz="2400" kern="1200" dirty="0">
              <a:latin typeface="Arial Narrow" panose="020B0606020202030204" pitchFamily="34" charset="0"/>
            </a:rPr>
            <a:t>Are </a:t>
          </a:r>
          <a:r>
            <a:rPr lang="pt-PT" sz="2400" kern="1200" dirty="0" err="1">
              <a:latin typeface="Arial Narrow" panose="020B0606020202030204" pitchFamily="34" charset="0"/>
            </a:rPr>
            <a:t>there</a:t>
          </a:r>
          <a:r>
            <a:rPr lang="pt-PT" sz="2400" kern="1200" dirty="0">
              <a:latin typeface="Arial Narrow" panose="020B0606020202030204" pitchFamily="34" charset="0"/>
            </a:rPr>
            <a:t> </a:t>
          </a:r>
          <a:r>
            <a:rPr lang="pt-PT" sz="2400" kern="1200" dirty="0" err="1">
              <a:latin typeface="Arial Narrow" panose="020B0606020202030204" pitchFamily="34" charset="0"/>
            </a:rPr>
            <a:t>Alternatives</a:t>
          </a:r>
          <a:r>
            <a:rPr lang="pt-PT" sz="2400" kern="1200" dirty="0">
              <a:latin typeface="Arial Narrow" panose="020B0606020202030204" pitchFamily="34" charset="0"/>
            </a:rPr>
            <a:t> to </a:t>
          </a:r>
          <a:r>
            <a:rPr lang="pt-PT" sz="2400" kern="1200" dirty="0" err="1">
              <a:latin typeface="Arial Narrow" panose="020B0606020202030204" pitchFamily="34" charset="0"/>
            </a:rPr>
            <a:t>Taxation</a:t>
          </a:r>
          <a:r>
            <a:rPr lang="pt-PT" sz="2400" kern="1200" dirty="0">
              <a:latin typeface="Arial Narrow" panose="020B0606020202030204" pitchFamily="34" charset="0"/>
            </a:rPr>
            <a:t>?</a:t>
          </a:r>
        </a:p>
      </dsp:txBody>
      <dsp:txXfrm>
        <a:off x="54281" y="1675983"/>
        <a:ext cx="1560346" cy="977219"/>
      </dsp:txXfrm>
    </dsp:sp>
    <dsp:sp modelId="{FC39919D-97EF-44BB-8EF1-E50401AE775C}">
      <dsp:nvSpPr>
        <dsp:cNvPr id="0" name=""/>
        <dsp:cNvSpPr/>
      </dsp:nvSpPr>
      <dsp:spPr>
        <a:xfrm>
          <a:off x="728587" y="669967"/>
          <a:ext cx="4326086" cy="4326086"/>
        </a:xfrm>
        <a:custGeom>
          <a:avLst/>
          <a:gdLst/>
          <a:ahLst/>
          <a:cxnLst/>
          <a:rect l="0" t="0" r="0" b="0"/>
          <a:pathLst>
            <a:path>
              <a:moveTo>
                <a:pt x="376994" y="942884"/>
              </a:moveTo>
              <a:arcTo wR="2163043" hR="2163043" stAng="12860361" swAng="196083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1FCBF-FA06-4AB8-B57F-6A522A038214}">
      <dsp:nvSpPr>
        <dsp:cNvPr id="0" name=""/>
        <dsp:cNvSpPr/>
      </dsp:nvSpPr>
      <dsp:spPr>
        <a:xfrm>
          <a:off x="2190046" y="1910372"/>
          <a:ext cx="1398658" cy="1398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t-PT" sz="1800" kern="1200" dirty="0" err="1">
              <a:latin typeface="Arial Narrow" panose="020B0606020202030204" pitchFamily="34" charset="0"/>
            </a:rPr>
            <a:t>Answers</a:t>
          </a:r>
          <a:r>
            <a:rPr lang="pt-PT" sz="1800" kern="1200" dirty="0">
              <a:latin typeface="Arial Narrow" panose="020B0606020202030204" pitchFamily="34" charset="0"/>
            </a:rPr>
            <a:t> to </a:t>
          </a:r>
          <a:r>
            <a:rPr lang="pt-PT" sz="1800" kern="1200" dirty="0" err="1">
              <a:latin typeface="Arial Narrow" panose="020B0606020202030204" pitchFamily="34" charset="0"/>
            </a:rPr>
            <a:t>those</a:t>
          </a:r>
          <a:r>
            <a:rPr lang="pt-PT" sz="1800" kern="1200" dirty="0">
              <a:latin typeface="Arial Narrow" panose="020B0606020202030204" pitchFamily="34" charset="0"/>
            </a:rPr>
            <a:t> </a:t>
          </a:r>
          <a:r>
            <a:rPr lang="pt-PT" sz="1800" kern="1200" dirty="0" err="1">
              <a:latin typeface="Arial Narrow" panose="020B0606020202030204" pitchFamily="34" charset="0"/>
            </a:rPr>
            <a:t>questions</a:t>
          </a:r>
          <a:r>
            <a:rPr lang="pt-PT" sz="1800" kern="1200" dirty="0">
              <a:latin typeface="Arial Narrow" panose="020B0606020202030204" pitchFamily="34" charset="0"/>
            </a:rPr>
            <a:t> </a:t>
          </a:r>
          <a:r>
            <a:rPr lang="pt-PT" sz="1800" kern="1200" dirty="0" err="1">
              <a:latin typeface="Arial Narrow" panose="020B0606020202030204" pitchFamily="34" charset="0"/>
            </a:rPr>
            <a:t>depend</a:t>
          </a:r>
          <a:r>
            <a:rPr lang="pt-PT" sz="1800" kern="1200" dirty="0">
              <a:latin typeface="Arial Narrow" panose="020B0606020202030204" pitchFamily="34" charset="0"/>
            </a:rPr>
            <a:t> </a:t>
          </a:r>
          <a:r>
            <a:rPr lang="pt-PT" sz="1800" kern="1200" dirty="0" err="1">
              <a:latin typeface="Arial Narrow" panose="020B0606020202030204" pitchFamily="34" charset="0"/>
            </a:rPr>
            <a:t>on</a:t>
          </a:r>
          <a:endParaRPr lang="pt-PT" sz="1800" kern="1200" dirty="0">
            <a:latin typeface="Arial Narrow" panose="020B0606020202030204" pitchFamily="34" charset="0"/>
          </a:endParaRPr>
        </a:p>
      </dsp:txBody>
      <dsp:txXfrm>
        <a:off x="2394875" y="2115201"/>
        <a:ext cx="989000" cy="989000"/>
      </dsp:txXfrm>
    </dsp:sp>
    <dsp:sp modelId="{E19884C2-F3D3-462D-94FB-C79B05A972D7}">
      <dsp:nvSpPr>
        <dsp:cNvPr id="0" name=""/>
        <dsp:cNvSpPr/>
      </dsp:nvSpPr>
      <dsp:spPr>
        <a:xfrm rot="16199969">
          <a:off x="2753763" y="1424419"/>
          <a:ext cx="271208" cy="4755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pt-PT" sz="2000" kern="1200"/>
        </a:p>
      </dsp:txBody>
      <dsp:txXfrm rot="10800000">
        <a:off x="2794444" y="1560209"/>
        <a:ext cx="189846" cy="285325"/>
      </dsp:txXfrm>
    </dsp:sp>
    <dsp:sp modelId="{FE7B0911-DBF5-4C3A-8F51-6E670ABDDF7D}">
      <dsp:nvSpPr>
        <dsp:cNvPr id="0" name=""/>
        <dsp:cNvSpPr/>
      </dsp:nvSpPr>
      <dsp:spPr>
        <a:xfrm>
          <a:off x="2190029" y="0"/>
          <a:ext cx="1398658" cy="1398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t-PT" sz="2000" kern="1200" dirty="0">
              <a:latin typeface="Arial Narrow" panose="020B0606020202030204" pitchFamily="34" charset="0"/>
            </a:rPr>
            <a:t>Social </a:t>
          </a:r>
          <a:r>
            <a:rPr lang="pt-PT" sz="2000" kern="1200" dirty="0" err="1">
              <a:latin typeface="Arial Narrow" panose="020B0606020202030204" pitchFamily="34" charset="0"/>
            </a:rPr>
            <a:t>priorities</a:t>
          </a:r>
          <a:endParaRPr lang="pt-PT" sz="2000" kern="1200" dirty="0">
            <a:latin typeface="Arial Narrow" panose="020B0606020202030204" pitchFamily="34" charset="0"/>
          </a:endParaRPr>
        </a:p>
      </dsp:txBody>
      <dsp:txXfrm>
        <a:off x="2394858" y="204829"/>
        <a:ext cx="989000" cy="989000"/>
      </dsp:txXfrm>
    </dsp:sp>
    <dsp:sp modelId="{12003311-5BB0-453E-AC41-344925B651D0}">
      <dsp:nvSpPr>
        <dsp:cNvPr id="0" name=""/>
        <dsp:cNvSpPr/>
      </dsp:nvSpPr>
      <dsp:spPr>
        <a:xfrm rot="21599965">
          <a:off x="3711936" y="2371920"/>
          <a:ext cx="296875" cy="4755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pt-PT" sz="2000" kern="1200"/>
        </a:p>
      </dsp:txBody>
      <dsp:txXfrm>
        <a:off x="3711936" y="2467029"/>
        <a:ext cx="207813" cy="285325"/>
      </dsp:txXfrm>
    </dsp:sp>
    <dsp:sp modelId="{785836AF-CC31-483C-AE86-7887EAED0D2B}">
      <dsp:nvSpPr>
        <dsp:cNvPr id="0" name=""/>
        <dsp:cNvSpPr/>
      </dsp:nvSpPr>
      <dsp:spPr>
        <a:xfrm>
          <a:off x="4148848" y="1910352"/>
          <a:ext cx="1398658" cy="1398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t-PT" sz="1600" kern="1200" dirty="0" err="1">
              <a:latin typeface="Arial Narrow" panose="020B0606020202030204" pitchFamily="34" charset="0"/>
            </a:rPr>
            <a:t>Economic</a:t>
          </a:r>
          <a:r>
            <a:rPr lang="pt-PT" sz="1600" kern="1200" dirty="0">
              <a:latin typeface="Arial Narrow" panose="020B0606020202030204" pitchFamily="34" charset="0"/>
            </a:rPr>
            <a:t> </a:t>
          </a:r>
          <a:r>
            <a:rPr lang="pt-PT" sz="1600" kern="1200" dirty="0" err="1">
              <a:latin typeface="Arial Narrow" panose="020B0606020202030204" pitchFamily="34" charset="0"/>
            </a:rPr>
            <a:t>structures</a:t>
          </a:r>
          <a:r>
            <a:rPr lang="pt-PT" sz="1600" kern="1200" dirty="0">
              <a:latin typeface="Arial Narrow" panose="020B0606020202030204" pitchFamily="34" charset="0"/>
            </a:rPr>
            <a:t>, </a:t>
          </a:r>
          <a:r>
            <a:rPr lang="pt-PT" sz="1600" kern="1200" dirty="0" err="1">
              <a:latin typeface="Arial Narrow" panose="020B0606020202030204" pitchFamily="34" charset="0"/>
            </a:rPr>
            <a:t>history</a:t>
          </a:r>
          <a:r>
            <a:rPr lang="pt-PT" sz="1600" kern="1200" dirty="0">
              <a:latin typeface="Arial Narrow" panose="020B0606020202030204" pitchFamily="34" charset="0"/>
            </a:rPr>
            <a:t> </a:t>
          </a:r>
          <a:r>
            <a:rPr lang="pt-PT" sz="1600" kern="1200" dirty="0" err="1">
              <a:latin typeface="Arial Narrow" panose="020B0606020202030204" pitchFamily="34" charset="0"/>
            </a:rPr>
            <a:t>and</a:t>
          </a:r>
          <a:r>
            <a:rPr lang="pt-PT" sz="1600" kern="1200" dirty="0">
              <a:latin typeface="Arial Narrow" panose="020B0606020202030204" pitchFamily="34" charset="0"/>
            </a:rPr>
            <a:t> </a:t>
          </a:r>
          <a:r>
            <a:rPr lang="pt-PT" sz="1600" kern="1200" dirty="0" err="1">
              <a:latin typeface="Arial Narrow" panose="020B0606020202030204" pitchFamily="34" charset="0"/>
            </a:rPr>
            <a:t>dynamics</a:t>
          </a:r>
          <a:endParaRPr lang="pt-PT" sz="1600" kern="1200" dirty="0">
            <a:latin typeface="Arial Narrow" panose="020B0606020202030204" pitchFamily="34" charset="0"/>
          </a:endParaRPr>
        </a:p>
      </dsp:txBody>
      <dsp:txXfrm>
        <a:off x="4353677" y="2115181"/>
        <a:ext cx="989000" cy="989000"/>
      </dsp:txXfrm>
    </dsp:sp>
    <dsp:sp modelId="{84F5AEDF-5899-4448-971C-892D51E65CE5}">
      <dsp:nvSpPr>
        <dsp:cNvPr id="0" name=""/>
        <dsp:cNvSpPr/>
      </dsp:nvSpPr>
      <dsp:spPr>
        <a:xfrm rot="5400030">
          <a:off x="2740924" y="3342937"/>
          <a:ext cx="296885" cy="4755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pt-PT" sz="2000" kern="1200"/>
        </a:p>
      </dsp:txBody>
      <dsp:txXfrm rot="10800000">
        <a:off x="2785457" y="3393514"/>
        <a:ext cx="207820" cy="285325"/>
      </dsp:txXfrm>
    </dsp:sp>
    <dsp:sp modelId="{055C3A7B-1A8E-489C-903B-A3D1E259632D}">
      <dsp:nvSpPr>
        <dsp:cNvPr id="0" name=""/>
        <dsp:cNvSpPr/>
      </dsp:nvSpPr>
      <dsp:spPr>
        <a:xfrm>
          <a:off x="2190029" y="3869192"/>
          <a:ext cx="1398658" cy="1398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pt-PT" sz="1600" kern="1200" dirty="0">
              <a:latin typeface="Arial Narrow" panose="020B0606020202030204" pitchFamily="34" charset="0"/>
            </a:rPr>
            <a:t>Relationship </a:t>
          </a:r>
          <a:r>
            <a:rPr lang="pt-PT" sz="1600" kern="1200" dirty="0" err="1">
              <a:latin typeface="Arial Narrow" panose="020B0606020202030204" pitchFamily="34" charset="0"/>
            </a:rPr>
            <a:t>between</a:t>
          </a:r>
          <a:r>
            <a:rPr lang="pt-PT" sz="1600" kern="1200" dirty="0">
              <a:latin typeface="Arial Narrow" panose="020B0606020202030204" pitchFamily="34" charset="0"/>
            </a:rPr>
            <a:t> </a:t>
          </a:r>
          <a:r>
            <a:rPr lang="pt-PT" sz="1600" kern="1200" dirty="0" err="1">
              <a:latin typeface="Arial Narrow" panose="020B0606020202030204" pitchFamily="34" charset="0"/>
            </a:rPr>
            <a:t>the</a:t>
          </a:r>
          <a:r>
            <a:rPr lang="pt-PT" sz="1600" kern="1200" dirty="0">
              <a:latin typeface="Arial Narrow" panose="020B0606020202030204" pitchFamily="34" charset="0"/>
            </a:rPr>
            <a:t> </a:t>
          </a:r>
          <a:r>
            <a:rPr lang="pt-PT" sz="1600" kern="1200" dirty="0" err="1">
              <a:latin typeface="Arial Narrow" panose="020B0606020202030204" pitchFamily="34" charset="0"/>
            </a:rPr>
            <a:t>State</a:t>
          </a:r>
          <a:r>
            <a:rPr lang="pt-PT" sz="1600" kern="1200" dirty="0">
              <a:latin typeface="Arial Narrow" panose="020B0606020202030204" pitchFamily="34" charset="0"/>
            </a:rPr>
            <a:t>, Capital </a:t>
          </a:r>
          <a:r>
            <a:rPr lang="pt-PT" sz="1600" kern="1200" dirty="0" err="1">
              <a:latin typeface="Arial Narrow" panose="020B0606020202030204" pitchFamily="34" charset="0"/>
            </a:rPr>
            <a:t>and</a:t>
          </a:r>
          <a:r>
            <a:rPr lang="pt-PT" sz="1600" kern="1200" dirty="0">
              <a:latin typeface="Arial Narrow" panose="020B0606020202030204" pitchFamily="34" charset="0"/>
            </a:rPr>
            <a:t> Labour</a:t>
          </a:r>
        </a:p>
      </dsp:txBody>
      <dsp:txXfrm>
        <a:off x="2394858" y="4074021"/>
        <a:ext cx="989000" cy="989000"/>
      </dsp:txXfrm>
    </dsp:sp>
    <dsp:sp modelId="{D9628377-4D04-4AED-962B-C6DDC67585D4}">
      <dsp:nvSpPr>
        <dsp:cNvPr id="0" name=""/>
        <dsp:cNvSpPr/>
      </dsp:nvSpPr>
      <dsp:spPr>
        <a:xfrm rot="10800034">
          <a:off x="1769901" y="2371920"/>
          <a:ext cx="296902" cy="47554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pt-PT" sz="2000" kern="1200"/>
        </a:p>
      </dsp:txBody>
      <dsp:txXfrm rot="10800000">
        <a:off x="1858972" y="2467029"/>
        <a:ext cx="207831" cy="285325"/>
      </dsp:txXfrm>
    </dsp:sp>
    <dsp:sp modelId="{46FDFC94-91FF-43A0-9AE1-CF406EAA248E}">
      <dsp:nvSpPr>
        <dsp:cNvPr id="0" name=""/>
        <dsp:cNvSpPr/>
      </dsp:nvSpPr>
      <dsp:spPr>
        <a:xfrm>
          <a:off x="231194" y="1910352"/>
          <a:ext cx="1398658" cy="139865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pt-PT" sz="1500" kern="1200" dirty="0" err="1">
              <a:latin typeface="Arial Narrow" panose="020B0606020202030204" pitchFamily="34" charset="0"/>
            </a:rPr>
            <a:t>System</a:t>
          </a:r>
          <a:r>
            <a:rPr lang="pt-PT" sz="1500" kern="1200" dirty="0">
              <a:latin typeface="Arial Narrow" panose="020B0606020202030204" pitchFamily="34" charset="0"/>
            </a:rPr>
            <a:t> </a:t>
          </a:r>
          <a:r>
            <a:rPr lang="pt-PT" sz="1500" kern="1200" dirty="0" err="1">
              <a:latin typeface="Arial Narrow" panose="020B0606020202030204" pitchFamily="34" charset="0"/>
            </a:rPr>
            <a:t>of</a:t>
          </a:r>
          <a:r>
            <a:rPr lang="pt-PT" sz="1500" kern="1200" dirty="0">
              <a:latin typeface="Arial Narrow" panose="020B0606020202030204" pitchFamily="34" charset="0"/>
            </a:rPr>
            <a:t> </a:t>
          </a:r>
          <a:r>
            <a:rPr lang="pt-PT" sz="1500" kern="1200" dirty="0" err="1">
              <a:latin typeface="Arial Narrow" panose="020B0606020202030204" pitchFamily="34" charset="0"/>
            </a:rPr>
            <a:t>accumulation</a:t>
          </a:r>
          <a:r>
            <a:rPr lang="pt-PT" sz="1500" kern="1200" dirty="0">
              <a:latin typeface="Arial Narrow" panose="020B0606020202030204" pitchFamily="34" charset="0"/>
            </a:rPr>
            <a:t> </a:t>
          </a:r>
          <a:r>
            <a:rPr lang="pt-PT" sz="1500" kern="1200" dirty="0" err="1">
              <a:latin typeface="Arial Narrow" panose="020B0606020202030204" pitchFamily="34" charset="0"/>
            </a:rPr>
            <a:t>of</a:t>
          </a:r>
          <a:r>
            <a:rPr lang="pt-PT" sz="1500" kern="1200" dirty="0">
              <a:latin typeface="Arial Narrow" panose="020B0606020202030204" pitchFamily="34" charset="0"/>
            </a:rPr>
            <a:t> </a:t>
          </a:r>
          <a:r>
            <a:rPr lang="pt-PT" sz="1500" kern="1200" dirty="0" err="1">
              <a:latin typeface="Arial Narrow" panose="020B0606020202030204" pitchFamily="34" charset="0"/>
            </a:rPr>
            <a:t>private</a:t>
          </a:r>
          <a:r>
            <a:rPr lang="pt-PT" sz="1500" kern="1200" dirty="0">
              <a:latin typeface="Arial Narrow" panose="020B0606020202030204" pitchFamily="34" charset="0"/>
            </a:rPr>
            <a:t> capital</a:t>
          </a:r>
        </a:p>
      </dsp:txBody>
      <dsp:txXfrm>
        <a:off x="436023" y="2115181"/>
        <a:ext cx="989000" cy="989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0180A-5639-47C2-BCDA-AC13F496C5A5}">
      <dsp:nvSpPr>
        <dsp:cNvPr id="0" name=""/>
        <dsp:cNvSpPr/>
      </dsp:nvSpPr>
      <dsp:spPr>
        <a:xfrm>
          <a:off x="1471425" y="51391"/>
          <a:ext cx="2672346" cy="267234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b="1" kern="1200" dirty="0">
              <a:latin typeface="Arial Narrow" panose="020B0606020202030204" pitchFamily="34" charset="0"/>
            </a:rPr>
            <a:t>Global &amp; Uneven &amp; Historically Unequal </a:t>
          </a:r>
        </a:p>
      </dsp:txBody>
      <dsp:txXfrm>
        <a:off x="1779773" y="411130"/>
        <a:ext cx="2055650" cy="847955"/>
      </dsp:txXfrm>
    </dsp:sp>
    <dsp:sp modelId="{86DBA3AC-B183-4145-A0A2-5863155C3FE8}">
      <dsp:nvSpPr>
        <dsp:cNvPr id="0" name=""/>
        <dsp:cNvSpPr/>
      </dsp:nvSpPr>
      <dsp:spPr>
        <a:xfrm>
          <a:off x="2653424" y="1233390"/>
          <a:ext cx="2672346" cy="267234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b="1" kern="1200" dirty="0">
              <a:latin typeface="Arial Narrow" panose="020B0606020202030204" pitchFamily="34" charset="0"/>
            </a:rPr>
            <a:t>Financial</a:t>
          </a:r>
        </a:p>
      </dsp:txBody>
      <dsp:txXfrm>
        <a:off x="4092380" y="1541738"/>
        <a:ext cx="1027825" cy="2055650"/>
      </dsp:txXfrm>
    </dsp:sp>
    <dsp:sp modelId="{10C0E435-EF68-4866-86D3-44FAAAF96385}">
      <dsp:nvSpPr>
        <dsp:cNvPr id="0" name=""/>
        <dsp:cNvSpPr/>
      </dsp:nvSpPr>
      <dsp:spPr>
        <a:xfrm>
          <a:off x="1471425" y="2415389"/>
          <a:ext cx="2672346" cy="267234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b="1" kern="1200" dirty="0">
              <a:latin typeface="Arial Narrow" panose="020B0606020202030204" pitchFamily="34" charset="0"/>
            </a:rPr>
            <a:t>Monopolistic</a:t>
          </a:r>
        </a:p>
      </dsp:txBody>
      <dsp:txXfrm>
        <a:off x="1779773" y="3880040"/>
        <a:ext cx="2055650" cy="847955"/>
      </dsp:txXfrm>
    </dsp:sp>
    <dsp:sp modelId="{6B11DD95-BDF3-4D0B-BA0E-116284F989E0}">
      <dsp:nvSpPr>
        <dsp:cNvPr id="0" name=""/>
        <dsp:cNvSpPr/>
      </dsp:nvSpPr>
      <dsp:spPr>
        <a:xfrm>
          <a:off x="289426" y="1233390"/>
          <a:ext cx="2672346" cy="2672346"/>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latin typeface="Arial Narrow" panose="020B0606020202030204" pitchFamily="34" charset="0"/>
            </a:rPr>
            <a:t>Subordination of State and public policy to financial capital</a:t>
          </a:r>
        </a:p>
      </dsp:txBody>
      <dsp:txXfrm>
        <a:off x="494991" y="1541738"/>
        <a:ext cx="1027825" cy="20556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B3F5BD-2BAB-47D3-A46F-2DBC8CBCDD36}">
      <dsp:nvSpPr>
        <dsp:cNvPr id="0" name=""/>
        <dsp:cNvSpPr/>
      </dsp:nvSpPr>
      <dsp:spPr>
        <a:xfrm>
          <a:off x="1945455" y="1738373"/>
          <a:ext cx="2209547" cy="1911348"/>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latin typeface="Arial Narrow" panose="020B0606020202030204" pitchFamily="34" charset="0"/>
            </a:rPr>
            <a:t>Primitive capital accumulation</a:t>
          </a:r>
        </a:p>
      </dsp:txBody>
      <dsp:txXfrm>
        <a:off x="2311608" y="2055110"/>
        <a:ext cx="1477241" cy="1277874"/>
      </dsp:txXfrm>
    </dsp:sp>
    <dsp:sp modelId="{64AFE34F-F672-4167-A745-6A11AE18300F}">
      <dsp:nvSpPr>
        <dsp:cNvPr id="0" name=""/>
        <dsp:cNvSpPr/>
      </dsp:nvSpPr>
      <dsp:spPr>
        <a:xfrm>
          <a:off x="3347860" y="823921"/>
          <a:ext cx="833655" cy="718304"/>
        </a:xfrm>
        <a:prstGeom prst="hexagon">
          <a:avLst>
            <a:gd name="adj" fmla="val 28900"/>
            <a:gd name="vf" fmla="val 11547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59DE41FB-B031-4109-B100-A74B69289841}">
      <dsp:nvSpPr>
        <dsp:cNvPr id="0" name=""/>
        <dsp:cNvSpPr/>
      </dsp:nvSpPr>
      <dsp:spPr>
        <a:xfrm>
          <a:off x="2167789" y="0"/>
          <a:ext cx="1810708" cy="1566475"/>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chemeClr val="tx1"/>
              </a:solidFill>
              <a:latin typeface="Arial Narrow" panose="020B0606020202030204" pitchFamily="34" charset="0"/>
            </a:rPr>
            <a:t>Where do they come from? Political and financial/speculative elites</a:t>
          </a:r>
        </a:p>
      </dsp:txBody>
      <dsp:txXfrm>
        <a:off x="2467862" y="259598"/>
        <a:ext cx="1210562" cy="1047279"/>
      </dsp:txXfrm>
    </dsp:sp>
    <dsp:sp modelId="{53DA6673-D245-4C3B-9CAC-028C3BA71D3B}">
      <dsp:nvSpPr>
        <dsp:cNvPr id="0" name=""/>
        <dsp:cNvSpPr/>
      </dsp:nvSpPr>
      <dsp:spPr>
        <a:xfrm>
          <a:off x="4320801" y="2166769"/>
          <a:ext cx="833655" cy="718304"/>
        </a:xfrm>
        <a:prstGeom prst="hexagon">
          <a:avLst>
            <a:gd name="adj" fmla="val 28900"/>
            <a:gd name="vf" fmla="val 11547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0BF50326-57D9-4DB6-8BDC-330C5BBD6A3B}">
      <dsp:nvSpPr>
        <dsp:cNvPr id="0" name=""/>
        <dsp:cNvSpPr/>
      </dsp:nvSpPr>
      <dsp:spPr>
        <a:xfrm>
          <a:off x="3828419" y="963487"/>
          <a:ext cx="1810708" cy="1566475"/>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dirty="0">
              <a:solidFill>
                <a:schemeClr val="tx1"/>
              </a:solidFill>
              <a:latin typeface="Arial Narrow" panose="020B0606020202030204" pitchFamily="34" charset="0"/>
            </a:rPr>
            <a:t>Dependency on inflows of foreign capital</a:t>
          </a:r>
        </a:p>
      </dsp:txBody>
      <dsp:txXfrm>
        <a:off x="4128492" y="1223085"/>
        <a:ext cx="1210562" cy="1047279"/>
      </dsp:txXfrm>
    </dsp:sp>
    <dsp:sp modelId="{CDFBCDB4-F6B6-4AA3-9C4A-C35585107DAB}">
      <dsp:nvSpPr>
        <dsp:cNvPr id="0" name=""/>
        <dsp:cNvSpPr/>
      </dsp:nvSpPr>
      <dsp:spPr>
        <a:xfrm>
          <a:off x="3644933" y="3682591"/>
          <a:ext cx="833655" cy="718304"/>
        </a:xfrm>
        <a:prstGeom prst="hexagon">
          <a:avLst>
            <a:gd name="adj" fmla="val 28900"/>
            <a:gd name="vf" fmla="val 11547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826B6A7F-AE3E-4A7A-B6E3-410FFB019D53}">
      <dsp:nvSpPr>
        <dsp:cNvPr id="0" name=""/>
        <dsp:cNvSpPr/>
      </dsp:nvSpPr>
      <dsp:spPr>
        <a:xfrm>
          <a:off x="3828419" y="2857592"/>
          <a:ext cx="1810708" cy="1566475"/>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noProof="0" dirty="0">
              <a:solidFill>
                <a:schemeClr val="tx1"/>
              </a:solidFill>
              <a:latin typeface="Arial Narrow" panose="020B0606020202030204" pitchFamily="34" charset="0"/>
            </a:rPr>
            <a:t>Cheap</a:t>
          </a:r>
          <a:r>
            <a:rPr lang="pt-PT" sz="1300" b="1" kern="1200" dirty="0">
              <a:solidFill>
                <a:schemeClr val="tx1"/>
              </a:solidFill>
              <a:latin typeface="Arial Narrow" panose="020B0606020202030204" pitchFamily="34" charset="0"/>
            </a:rPr>
            <a:t> </a:t>
          </a:r>
          <a:r>
            <a:rPr lang="en-GB" sz="1300" b="1" kern="1200" noProof="0" dirty="0">
              <a:solidFill>
                <a:schemeClr val="tx1"/>
              </a:solidFill>
              <a:latin typeface="Arial Narrow" panose="020B0606020202030204" pitchFamily="34" charset="0"/>
            </a:rPr>
            <a:t>access</a:t>
          </a:r>
          <a:r>
            <a:rPr lang="pt-PT" sz="1300" b="1" kern="1200" dirty="0">
              <a:solidFill>
                <a:schemeClr val="tx1"/>
              </a:solidFill>
              <a:latin typeface="Arial Narrow" panose="020B0606020202030204" pitchFamily="34" charset="0"/>
            </a:rPr>
            <a:t> </a:t>
          </a:r>
          <a:r>
            <a:rPr lang="en-GB" sz="1300" b="1" kern="1200" noProof="0" dirty="0">
              <a:solidFill>
                <a:schemeClr val="tx1"/>
              </a:solidFill>
              <a:latin typeface="Arial Narrow" panose="020B0606020202030204" pitchFamily="34" charset="0"/>
            </a:rPr>
            <a:t>to natural resources – expropriation of the State</a:t>
          </a:r>
        </a:p>
      </dsp:txBody>
      <dsp:txXfrm>
        <a:off x="4128492" y="3117190"/>
        <a:ext cx="1210562" cy="1047279"/>
      </dsp:txXfrm>
    </dsp:sp>
    <dsp:sp modelId="{95B082B6-2806-4295-8419-F22FC77CEE75}">
      <dsp:nvSpPr>
        <dsp:cNvPr id="0" name=""/>
        <dsp:cNvSpPr/>
      </dsp:nvSpPr>
      <dsp:spPr>
        <a:xfrm>
          <a:off x="1968370" y="3839939"/>
          <a:ext cx="833655" cy="718304"/>
        </a:xfrm>
        <a:prstGeom prst="hexagon">
          <a:avLst>
            <a:gd name="adj" fmla="val 28900"/>
            <a:gd name="vf" fmla="val 11547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D03EBE38-A348-4A4D-A735-F13B9A5E2564}">
      <dsp:nvSpPr>
        <dsp:cNvPr id="0" name=""/>
        <dsp:cNvSpPr/>
      </dsp:nvSpPr>
      <dsp:spPr>
        <a:xfrm>
          <a:off x="2167789" y="3822157"/>
          <a:ext cx="1810708" cy="1566475"/>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noProof="0" dirty="0">
              <a:solidFill>
                <a:schemeClr val="tx1"/>
              </a:solidFill>
              <a:latin typeface="Arial Narrow" panose="020B0606020202030204" pitchFamily="34" charset="0"/>
            </a:rPr>
            <a:t>Growing commoditization of pubic resources and services</a:t>
          </a:r>
        </a:p>
      </dsp:txBody>
      <dsp:txXfrm>
        <a:off x="2467862" y="4081755"/>
        <a:ext cx="1210562" cy="1047279"/>
      </dsp:txXfrm>
    </dsp:sp>
    <dsp:sp modelId="{63D5FB77-3FF8-44B8-AD3A-4AB24FB48A30}">
      <dsp:nvSpPr>
        <dsp:cNvPr id="0" name=""/>
        <dsp:cNvSpPr/>
      </dsp:nvSpPr>
      <dsp:spPr>
        <a:xfrm>
          <a:off x="979496" y="2497631"/>
          <a:ext cx="833655" cy="718304"/>
        </a:xfrm>
        <a:prstGeom prst="hexagon">
          <a:avLst>
            <a:gd name="adj" fmla="val 28900"/>
            <a:gd name="vf" fmla="val 115470"/>
          </a:avLst>
        </a:prstGeom>
        <a:solidFill>
          <a:schemeClr val="accent1">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6EFD7853-679E-4DAD-8DE5-AF8132781704}">
      <dsp:nvSpPr>
        <dsp:cNvPr id="0" name=""/>
        <dsp:cNvSpPr/>
      </dsp:nvSpPr>
      <dsp:spPr>
        <a:xfrm>
          <a:off x="499450" y="2858669"/>
          <a:ext cx="1810708" cy="1566475"/>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noProof="0" dirty="0">
              <a:solidFill>
                <a:schemeClr val="tx1"/>
              </a:solidFill>
              <a:latin typeface="Arial Narrow" panose="020B0606020202030204" pitchFamily="34" charset="0"/>
            </a:rPr>
            <a:t>Socialization of costs – labour reserves and public debt – and new profit opportunities</a:t>
          </a:r>
        </a:p>
      </dsp:txBody>
      <dsp:txXfrm>
        <a:off x="799523" y="3118267"/>
        <a:ext cx="1210562" cy="1047279"/>
      </dsp:txXfrm>
    </dsp:sp>
    <dsp:sp modelId="{C497F411-109E-42BE-9C30-935D04846EC2}">
      <dsp:nvSpPr>
        <dsp:cNvPr id="0" name=""/>
        <dsp:cNvSpPr/>
      </dsp:nvSpPr>
      <dsp:spPr>
        <a:xfrm>
          <a:off x="499450" y="961332"/>
          <a:ext cx="1810708" cy="1566475"/>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noProof="0" dirty="0">
              <a:solidFill>
                <a:schemeClr val="tx1"/>
              </a:solidFill>
              <a:latin typeface="Arial Narrow" panose="020B0606020202030204" pitchFamily="34" charset="0"/>
            </a:rPr>
            <a:t>Narrowness of production basis and emergence of the financial business</a:t>
          </a:r>
        </a:p>
      </dsp:txBody>
      <dsp:txXfrm>
        <a:off x="799523" y="1220930"/>
        <a:ext cx="1210562" cy="10472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B66035-6CC0-4089-A24E-6C0BD4EEE26D}">
      <dsp:nvSpPr>
        <dsp:cNvPr id="0" name=""/>
        <dsp:cNvSpPr/>
      </dsp:nvSpPr>
      <dsp:spPr>
        <a:xfrm>
          <a:off x="594681" y="327869"/>
          <a:ext cx="4408651" cy="4408651"/>
        </a:xfrm>
        <a:prstGeom prst="pie">
          <a:avLst>
            <a:gd name="adj1" fmla="val 16200000"/>
            <a:gd name="adj2" fmla="val 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noProof="0" dirty="0">
              <a:solidFill>
                <a:schemeClr val="tx1"/>
              </a:solidFill>
              <a:latin typeface="Arial Narrow" panose="020B0606020202030204" pitchFamily="34" charset="0"/>
            </a:rPr>
            <a:t>Strategic resources and locational advantages</a:t>
          </a:r>
        </a:p>
      </dsp:txBody>
      <dsp:txXfrm>
        <a:off x="2934940" y="1241614"/>
        <a:ext cx="1627002" cy="1207130"/>
      </dsp:txXfrm>
    </dsp:sp>
    <dsp:sp modelId="{A0676842-E81E-4EAE-AE04-66D242DC0F23}">
      <dsp:nvSpPr>
        <dsp:cNvPr id="0" name=""/>
        <dsp:cNvSpPr/>
      </dsp:nvSpPr>
      <dsp:spPr>
        <a:xfrm>
          <a:off x="594681" y="475873"/>
          <a:ext cx="4408651" cy="4408651"/>
        </a:xfrm>
        <a:prstGeom prst="pie">
          <a:avLst>
            <a:gd name="adj1" fmla="val 0"/>
            <a:gd name="adj2" fmla="val 540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noProof="0" dirty="0">
              <a:solidFill>
                <a:schemeClr val="tx1"/>
              </a:solidFill>
              <a:latin typeface="Arial Narrow" panose="020B0606020202030204" pitchFamily="34" charset="0"/>
            </a:rPr>
            <a:t>Lowering of investment costs – cheap expropriation </a:t>
          </a:r>
        </a:p>
      </dsp:txBody>
      <dsp:txXfrm>
        <a:off x="2934940" y="2763649"/>
        <a:ext cx="1627002" cy="1207130"/>
      </dsp:txXfrm>
    </dsp:sp>
    <dsp:sp modelId="{BBDD1F8C-3EB9-4FED-84E5-FB714D78B36A}">
      <dsp:nvSpPr>
        <dsp:cNvPr id="0" name=""/>
        <dsp:cNvSpPr/>
      </dsp:nvSpPr>
      <dsp:spPr>
        <a:xfrm>
          <a:off x="446676" y="475873"/>
          <a:ext cx="4408651" cy="4408651"/>
        </a:xfrm>
        <a:prstGeom prst="pie">
          <a:avLst>
            <a:gd name="adj1" fmla="val 5400000"/>
            <a:gd name="adj2" fmla="val 1080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noProof="0" dirty="0">
              <a:solidFill>
                <a:schemeClr val="tx1"/>
              </a:solidFill>
              <a:latin typeface="Arial Narrow" panose="020B0606020202030204" pitchFamily="34" charset="0"/>
            </a:rPr>
            <a:t>Lowering of risk – large territorial/resource control for speculation</a:t>
          </a:r>
        </a:p>
      </dsp:txBody>
      <dsp:txXfrm>
        <a:off x="888066" y="2763649"/>
        <a:ext cx="1627002" cy="1207130"/>
      </dsp:txXfrm>
    </dsp:sp>
    <dsp:sp modelId="{E55E46A3-39B2-4BA4-A7A4-C210AA006070}">
      <dsp:nvSpPr>
        <dsp:cNvPr id="0" name=""/>
        <dsp:cNvSpPr/>
      </dsp:nvSpPr>
      <dsp:spPr>
        <a:xfrm>
          <a:off x="446676" y="327869"/>
          <a:ext cx="4408651" cy="4408651"/>
        </a:xfrm>
        <a:prstGeom prst="pie">
          <a:avLst>
            <a:gd name="adj1" fmla="val 10800000"/>
            <a:gd name="adj2" fmla="val 16200000"/>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GB" sz="1700" b="1" kern="1200" noProof="0" dirty="0">
              <a:solidFill>
                <a:schemeClr val="tx1"/>
              </a:solidFill>
              <a:latin typeface="Arial Narrow" panose="020B0606020202030204" pitchFamily="34" charset="0"/>
            </a:rPr>
            <a:t>Keeping expectations high – public debt</a:t>
          </a:r>
        </a:p>
      </dsp:txBody>
      <dsp:txXfrm>
        <a:off x="888066" y="1241614"/>
        <a:ext cx="1627002" cy="1207130"/>
      </dsp:txXfrm>
    </dsp:sp>
    <dsp:sp modelId="{E90F1C08-3A24-4B8D-8672-B43E6B52B82C}">
      <dsp:nvSpPr>
        <dsp:cNvPr id="0" name=""/>
        <dsp:cNvSpPr/>
      </dsp:nvSpPr>
      <dsp:spPr>
        <a:xfrm>
          <a:off x="321764" y="54952"/>
          <a:ext cx="4954484" cy="4954484"/>
        </a:xfrm>
        <a:prstGeom prst="circularArrow">
          <a:avLst>
            <a:gd name="adj1" fmla="val 5085"/>
            <a:gd name="adj2" fmla="val 327528"/>
            <a:gd name="adj3" fmla="val 21272472"/>
            <a:gd name="adj4" fmla="val 16200000"/>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3B3985B1-9A2B-4A3E-8C68-1C45C4A066DE}">
      <dsp:nvSpPr>
        <dsp:cNvPr id="0" name=""/>
        <dsp:cNvSpPr/>
      </dsp:nvSpPr>
      <dsp:spPr>
        <a:xfrm>
          <a:off x="321764" y="202957"/>
          <a:ext cx="4954484" cy="4954484"/>
        </a:xfrm>
        <a:prstGeom prst="circularArrow">
          <a:avLst>
            <a:gd name="adj1" fmla="val 5085"/>
            <a:gd name="adj2" fmla="val 327528"/>
            <a:gd name="adj3" fmla="val 5072472"/>
            <a:gd name="adj4" fmla="val 0"/>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9E838D8F-9BC3-4B8F-A689-3D8FAEAECC81}">
      <dsp:nvSpPr>
        <dsp:cNvPr id="0" name=""/>
        <dsp:cNvSpPr/>
      </dsp:nvSpPr>
      <dsp:spPr>
        <a:xfrm>
          <a:off x="173760" y="202957"/>
          <a:ext cx="4954484" cy="4954484"/>
        </a:xfrm>
        <a:prstGeom prst="circularArrow">
          <a:avLst>
            <a:gd name="adj1" fmla="val 5085"/>
            <a:gd name="adj2" fmla="val 327528"/>
            <a:gd name="adj3" fmla="val 10472472"/>
            <a:gd name="adj4" fmla="val 5400000"/>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C5EA26A5-FBB6-4964-BA04-8042C69C185C}">
      <dsp:nvSpPr>
        <dsp:cNvPr id="0" name=""/>
        <dsp:cNvSpPr/>
      </dsp:nvSpPr>
      <dsp:spPr>
        <a:xfrm>
          <a:off x="173760" y="54952"/>
          <a:ext cx="4954484" cy="4954484"/>
        </a:xfrm>
        <a:prstGeom prst="circularArrow">
          <a:avLst>
            <a:gd name="adj1" fmla="val 5085"/>
            <a:gd name="adj2" fmla="val 327528"/>
            <a:gd name="adj3" fmla="val 15872472"/>
            <a:gd name="adj4" fmla="val 10800000"/>
            <a:gd name="adj5" fmla="val 5932"/>
          </a:avLst>
        </a:prstGeom>
        <a:solidFill>
          <a:schemeClr val="accent1">
            <a:tint val="6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D94AD1-2D71-48EB-9BF1-C76CE37CC412}">
      <dsp:nvSpPr>
        <dsp:cNvPr id="0" name=""/>
        <dsp:cNvSpPr/>
      </dsp:nvSpPr>
      <dsp:spPr>
        <a:xfrm>
          <a:off x="2389274" y="1863159"/>
          <a:ext cx="1508135" cy="1434642"/>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kern="1200" noProof="0" dirty="0">
              <a:solidFill>
                <a:schemeClr val="tx1"/>
              </a:solidFill>
              <a:latin typeface="Arial Narrow" panose="020B0606020202030204" pitchFamily="34" charset="0"/>
            </a:rPr>
            <a:t>Economic porosity</a:t>
          </a:r>
        </a:p>
      </dsp:txBody>
      <dsp:txXfrm>
        <a:off x="2610135" y="2073257"/>
        <a:ext cx="1066413" cy="1014446"/>
      </dsp:txXfrm>
    </dsp:sp>
    <dsp:sp modelId="{B3037A3E-7D0C-48BF-9525-67F48DB31742}">
      <dsp:nvSpPr>
        <dsp:cNvPr id="0" name=""/>
        <dsp:cNvSpPr/>
      </dsp:nvSpPr>
      <dsp:spPr>
        <a:xfrm rot="16200000">
          <a:off x="3009764" y="1388177"/>
          <a:ext cx="267154" cy="461020"/>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3049837" y="1520454"/>
        <a:ext cx="187008" cy="276612"/>
      </dsp:txXfrm>
    </dsp:sp>
    <dsp:sp modelId="{B7D16F4B-34C0-4953-9B2A-2EC094A60268}">
      <dsp:nvSpPr>
        <dsp:cNvPr id="0" name=""/>
        <dsp:cNvSpPr/>
      </dsp:nvSpPr>
      <dsp:spPr>
        <a:xfrm>
          <a:off x="2465369" y="3151"/>
          <a:ext cx="1355943" cy="1355943"/>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solidFill>
                <a:schemeClr val="tx1"/>
              </a:solidFill>
              <a:latin typeface="Arial Narrow" panose="020B0606020202030204" pitchFamily="34" charset="0"/>
            </a:rPr>
            <a:t>Cheap and privileged  access to natural resources</a:t>
          </a:r>
        </a:p>
      </dsp:txBody>
      <dsp:txXfrm>
        <a:off x="2663942" y="201724"/>
        <a:ext cx="958797" cy="958797"/>
      </dsp:txXfrm>
    </dsp:sp>
    <dsp:sp modelId="{735FB268-A679-4E4F-B4E3-A97F5D56CF50}">
      <dsp:nvSpPr>
        <dsp:cNvPr id="0" name=""/>
        <dsp:cNvSpPr/>
      </dsp:nvSpPr>
      <dsp:spPr>
        <a:xfrm>
          <a:off x="4000219" y="2349970"/>
          <a:ext cx="247678" cy="461020"/>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4000219" y="2442174"/>
        <a:ext cx="173375" cy="276612"/>
      </dsp:txXfrm>
    </dsp:sp>
    <dsp:sp modelId="{2330410E-B357-4C99-9C3C-9CA7AACF315E}">
      <dsp:nvSpPr>
        <dsp:cNvPr id="0" name=""/>
        <dsp:cNvSpPr/>
      </dsp:nvSpPr>
      <dsp:spPr>
        <a:xfrm>
          <a:off x="4364727" y="1902509"/>
          <a:ext cx="1355943" cy="1355943"/>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solidFill>
                <a:schemeClr val="tx1"/>
              </a:solidFill>
              <a:latin typeface="Arial Narrow" panose="020B0606020202030204" pitchFamily="34" charset="0"/>
            </a:rPr>
            <a:t>Fiscal subsidies for shares</a:t>
          </a:r>
        </a:p>
      </dsp:txBody>
      <dsp:txXfrm>
        <a:off x="4563300" y="2101082"/>
        <a:ext cx="958797" cy="958797"/>
      </dsp:txXfrm>
    </dsp:sp>
    <dsp:sp modelId="{75019350-5CFD-492A-A224-EE1B4A6ADD3A}">
      <dsp:nvSpPr>
        <dsp:cNvPr id="0" name=""/>
        <dsp:cNvSpPr/>
      </dsp:nvSpPr>
      <dsp:spPr>
        <a:xfrm rot="5400000">
          <a:off x="3009764" y="3311763"/>
          <a:ext cx="267154" cy="461020"/>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a:off x="3049837" y="3363894"/>
        <a:ext cx="187008" cy="276612"/>
      </dsp:txXfrm>
    </dsp:sp>
    <dsp:sp modelId="{866738F4-83E8-4347-B7AB-440986EA699D}">
      <dsp:nvSpPr>
        <dsp:cNvPr id="0" name=""/>
        <dsp:cNvSpPr/>
      </dsp:nvSpPr>
      <dsp:spPr>
        <a:xfrm>
          <a:off x="2465369" y="3801866"/>
          <a:ext cx="1355943" cy="1355943"/>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solidFill>
                <a:schemeClr val="tx1"/>
              </a:solidFill>
              <a:latin typeface="Arial Narrow" panose="020B0606020202030204" pitchFamily="34" charset="0"/>
            </a:rPr>
            <a:t>Public investment and debt</a:t>
          </a:r>
        </a:p>
      </dsp:txBody>
      <dsp:txXfrm>
        <a:off x="2663942" y="4000439"/>
        <a:ext cx="958797" cy="958797"/>
      </dsp:txXfrm>
    </dsp:sp>
    <dsp:sp modelId="{9192A47B-3000-471B-9FD9-BEA4B76F3C7E}">
      <dsp:nvSpPr>
        <dsp:cNvPr id="0" name=""/>
        <dsp:cNvSpPr/>
      </dsp:nvSpPr>
      <dsp:spPr>
        <a:xfrm rot="10800000">
          <a:off x="2176369" y="2349970"/>
          <a:ext cx="150452" cy="461020"/>
        </a:xfrm>
        <a:prstGeom prst="rightArrow">
          <a:avLst>
            <a:gd name="adj1" fmla="val 60000"/>
            <a:gd name="adj2" fmla="val 50000"/>
          </a:avLst>
        </a:prstGeom>
        <a:solidFill>
          <a:schemeClr val="accent1">
            <a:tint val="60000"/>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GB" sz="1900" kern="1200"/>
        </a:p>
      </dsp:txBody>
      <dsp:txXfrm rot="10800000">
        <a:off x="2221505" y="2442174"/>
        <a:ext cx="105316" cy="276612"/>
      </dsp:txXfrm>
    </dsp:sp>
    <dsp:sp modelId="{9DDBA184-2220-43C4-B9E4-1C68DA38838B}">
      <dsp:nvSpPr>
        <dsp:cNvPr id="0" name=""/>
        <dsp:cNvSpPr/>
      </dsp:nvSpPr>
      <dsp:spPr>
        <a:xfrm>
          <a:off x="382566" y="1819565"/>
          <a:ext cx="1722835" cy="1521830"/>
        </a:xfrm>
        <a:prstGeom prst="ellipse">
          <a:avLst/>
        </a:prstGeom>
        <a:solidFill>
          <a:schemeClr val="accen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t-PT" sz="1400" b="1" kern="1200" noProof="0" dirty="0" err="1">
              <a:solidFill>
                <a:schemeClr val="tx1"/>
              </a:solidFill>
              <a:latin typeface="Arial Narrow" panose="020B0606020202030204" pitchFamily="34" charset="0"/>
            </a:rPr>
            <a:t>Commoditization</a:t>
          </a:r>
          <a:r>
            <a:rPr lang="pt-PT" sz="1400" b="1" kern="1200" noProof="0" dirty="0">
              <a:solidFill>
                <a:schemeClr val="tx1"/>
              </a:solidFill>
              <a:latin typeface="Arial Narrow" panose="020B0606020202030204" pitchFamily="34" charset="0"/>
            </a:rPr>
            <a:t> </a:t>
          </a:r>
          <a:r>
            <a:rPr lang="pt-PT" sz="1400" b="1" kern="1200" noProof="0" dirty="0" err="1">
              <a:solidFill>
                <a:schemeClr val="tx1"/>
              </a:solidFill>
              <a:latin typeface="Arial Narrow" panose="020B0606020202030204" pitchFamily="34" charset="0"/>
            </a:rPr>
            <a:t>of</a:t>
          </a:r>
          <a:r>
            <a:rPr lang="pt-PT" sz="1400" b="1" kern="1200" noProof="0" dirty="0">
              <a:solidFill>
                <a:schemeClr val="tx1"/>
              </a:solidFill>
              <a:latin typeface="Arial Narrow" panose="020B0606020202030204" pitchFamily="34" charset="0"/>
            </a:rPr>
            <a:t> </a:t>
          </a:r>
          <a:r>
            <a:rPr lang="pt-PT" sz="1400" b="1" kern="1200" noProof="0" dirty="0" err="1">
              <a:solidFill>
                <a:schemeClr val="tx1"/>
              </a:solidFill>
              <a:latin typeface="Arial Narrow" panose="020B0606020202030204" pitchFamily="34" charset="0"/>
            </a:rPr>
            <a:t>public</a:t>
          </a:r>
          <a:r>
            <a:rPr lang="pt-PT" sz="1400" b="1" kern="1200" noProof="0" dirty="0">
              <a:solidFill>
                <a:schemeClr val="tx1"/>
              </a:solidFill>
              <a:latin typeface="Arial Narrow" panose="020B0606020202030204" pitchFamily="34" charset="0"/>
            </a:rPr>
            <a:t> </a:t>
          </a:r>
          <a:r>
            <a:rPr lang="pt-PT" sz="1400" b="1" kern="1200" noProof="0" dirty="0" err="1">
              <a:solidFill>
                <a:schemeClr val="tx1"/>
              </a:solidFill>
              <a:latin typeface="Arial Narrow" panose="020B0606020202030204" pitchFamily="34" charset="0"/>
            </a:rPr>
            <a:t>resources</a:t>
          </a:r>
          <a:r>
            <a:rPr lang="pt-PT" sz="1400" b="1" kern="1200" noProof="0" dirty="0">
              <a:solidFill>
                <a:schemeClr val="tx1"/>
              </a:solidFill>
              <a:latin typeface="Arial Narrow" panose="020B0606020202030204" pitchFamily="34" charset="0"/>
            </a:rPr>
            <a:t>, </a:t>
          </a:r>
          <a:r>
            <a:rPr lang="pt-PT" sz="1400" b="1" kern="1200" noProof="0" dirty="0" err="1">
              <a:solidFill>
                <a:schemeClr val="tx1"/>
              </a:solidFill>
              <a:latin typeface="Arial Narrow" panose="020B0606020202030204" pitchFamily="34" charset="0"/>
            </a:rPr>
            <a:t>infrastructures</a:t>
          </a:r>
          <a:r>
            <a:rPr lang="pt-PT" sz="1400" b="1" kern="1200" noProof="0" dirty="0">
              <a:solidFill>
                <a:schemeClr val="tx1"/>
              </a:solidFill>
              <a:latin typeface="Arial Narrow" panose="020B0606020202030204" pitchFamily="34" charset="0"/>
            </a:rPr>
            <a:t> </a:t>
          </a:r>
          <a:r>
            <a:rPr lang="pt-PT" sz="1400" b="1" kern="1200" noProof="0" dirty="0" err="1">
              <a:solidFill>
                <a:schemeClr val="tx1"/>
              </a:solidFill>
              <a:latin typeface="Arial Narrow" panose="020B0606020202030204" pitchFamily="34" charset="0"/>
            </a:rPr>
            <a:t>and</a:t>
          </a:r>
          <a:r>
            <a:rPr lang="pt-PT" sz="1400" b="1" kern="1200" noProof="0" dirty="0">
              <a:solidFill>
                <a:schemeClr val="tx1"/>
              </a:solidFill>
              <a:latin typeface="Arial Narrow" panose="020B0606020202030204" pitchFamily="34" charset="0"/>
            </a:rPr>
            <a:t> </a:t>
          </a:r>
          <a:r>
            <a:rPr lang="pt-PT" sz="1400" b="1" kern="1200" noProof="0" dirty="0" err="1">
              <a:solidFill>
                <a:schemeClr val="tx1"/>
              </a:solidFill>
              <a:latin typeface="Arial Narrow" panose="020B0606020202030204" pitchFamily="34" charset="0"/>
            </a:rPr>
            <a:t>services</a:t>
          </a:r>
          <a:endParaRPr lang="en-GB" sz="1400" b="1" kern="1200" noProof="0" dirty="0">
            <a:solidFill>
              <a:schemeClr val="tx1"/>
            </a:solidFill>
            <a:latin typeface="Arial Narrow" panose="020B0606020202030204" pitchFamily="34" charset="0"/>
          </a:endParaRPr>
        </a:p>
      </dsp:txBody>
      <dsp:txXfrm>
        <a:off x="634869" y="2042432"/>
        <a:ext cx="1218229" cy="1076096"/>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C928D0-6000-4ED1-8839-58E8DBBB48A9}" type="datetimeFigureOut">
              <a:rPr lang="pt-PT" smtClean="0"/>
              <a:t>28/06/2016</a:t>
            </a:fld>
            <a:endParaRPr lang="pt-PT"/>
          </a:p>
        </p:txBody>
      </p:sp>
      <p:sp>
        <p:nvSpPr>
          <p:cNvPr id="4" name="Marcador de Posição da Imagem do Diapositivo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6" name="Marcador de Posição do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AD068-5954-4267-8A86-AB3839BAA66A}" type="slidenum">
              <a:rPr lang="pt-PT" smtClean="0"/>
              <a:t>‹nº›</a:t>
            </a:fld>
            <a:endParaRPr lang="pt-PT"/>
          </a:p>
        </p:txBody>
      </p:sp>
    </p:spTree>
    <p:extLst>
      <p:ext uri="{BB962C8B-B14F-4D97-AF65-F5344CB8AC3E}">
        <p14:creationId xmlns:p14="http://schemas.microsoft.com/office/powerpoint/2010/main" val="1863785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PT"/>
              <a:t>Clique para editar o estilo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do subtítulo do Modelo Global</a:t>
            </a:r>
          </a:p>
        </p:txBody>
      </p:sp>
      <p:sp>
        <p:nvSpPr>
          <p:cNvPr id="4" name="Marcador de Posição da Data 3"/>
          <p:cNvSpPr>
            <a:spLocks noGrp="1"/>
          </p:cNvSpPr>
          <p:nvPr>
            <p:ph type="dt" sz="half" idx="10"/>
          </p:nvPr>
        </p:nvSpPr>
        <p:spPr/>
        <p:txBody>
          <a:bodyPr/>
          <a:lstStyle/>
          <a:p>
            <a:fld id="{239DB5AE-F48B-4F62-BB42-7D3B3C0345FA}" type="datetime1">
              <a:rPr lang="pt-PT" smtClean="0"/>
              <a:t>28/06/2016</a:t>
            </a:fld>
            <a:endParaRPr lang="pt-PT" dirty="0"/>
          </a:p>
        </p:txBody>
      </p:sp>
      <p:sp>
        <p:nvSpPr>
          <p:cNvPr id="5" name="Marcador de Posição do Rodapé 4"/>
          <p:cNvSpPr>
            <a:spLocks noGrp="1"/>
          </p:cNvSpPr>
          <p:nvPr>
            <p:ph type="ftr" sz="quarter" idx="11"/>
          </p:nvPr>
        </p:nvSpPr>
        <p:spPr/>
        <p:txBody>
          <a:bodyPr/>
          <a:lstStyle/>
          <a:p>
            <a:endParaRPr lang="pt-PT" dirty="0"/>
          </a:p>
        </p:txBody>
      </p:sp>
      <p:sp>
        <p:nvSpPr>
          <p:cNvPr id="6" name="Marcador de Posição do Número do Diapositivo 5"/>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81248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Texto Vertical 2"/>
          <p:cNvSpPr>
            <a:spLocks noGrp="1"/>
          </p:cNvSpPr>
          <p:nvPr>
            <p:ph type="body" orient="vert" idx="1"/>
          </p:nvPr>
        </p:nvSpPr>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C2640C24-4B00-4715-BBBA-9EE049709205}" type="datetime1">
              <a:rPr lang="pt-PT" smtClean="0"/>
              <a:t>28/06/2016</a:t>
            </a:fld>
            <a:endParaRPr lang="pt-PT" dirty="0"/>
          </a:p>
        </p:txBody>
      </p:sp>
      <p:sp>
        <p:nvSpPr>
          <p:cNvPr id="5" name="Marcador de Posição do Rodapé 4"/>
          <p:cNvSpPr>
            <a:spLocks noGrp="1"/>
          </p:cNvSpPr>
          <p:nvPr>
            <p:ph type="ftr" sz="quarter" idx="11"/>
          </p:nvPr>
        </p:nvSpPr>
        <p:spPr/>
        <p:txBody>
          <a:bodyPr/>
          <a:lstStyle/>
          <a:p>
            <a:endParaRPr lang="pt-PT" dirty="0"/>
          </a:p>
        </p:txBody>
      </p:sp>
      <p:sp>
        <p:nvSpPr>
          <p:cNvPr id="6" name="Marcador de Posição do Número do Diapositivo 5"/>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32241180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838200" y="365125"/>
            <a:ext cx="7734300" cy="5811838"/>
          </a:xfrm>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2538C20C-E687-45A5-ABD7-F6DD9E83107F}" type="datetime1">
              <a:rPr lang="pt-PT" smtClean="0"/>
              <a:t>28/06/2016</a:t>
            </a:fld>
            <a:endParaRPr lang="pt-PT" dirty="0"/>
          </a:p>
        </p:txBody>
      </p:sp>
      <p:sp>
        <p:nvSpPr>
          <p:cNvPr id="5" name="Marcador de Posição do Rodapé 4"/>
          <p:cNvSpPr>
            <a:spLocks noGrp="1"/>
          </p:cNvSpPr>
          <p:nvPr>
            <p:ph type="ftr" sz="quarter" idx="11"/>
          </p:nvPr>
        </p:nvSpPr>
        <p:spPr/>
        <p:txBody>
          <a:bodyPr/>
          <a:lstStyle/>
          <a:p>
            <a:endParaRPr lang="pt-PT" dirty="0"/>
          </a:p>
        </p:txBody>
      </p:sp>
      <p:sp>
        <p:nvSpPr>
          <p:cNvPr id="6" name="Marcador de Posição do Número do Diapositivo 5"/>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924696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5D38BBD4-F351-4363-9E0C-4EBA0F61AD87}" type="datetime1">
              <a:rPr lang="pt-PT" smtClean="0"/>
              <a:t>28/06/2016</a:t>
            </a:fld>
            <a:endParaRPr lang="pt-PT" dirty="0"/>
          </a:p>
        </p:txBody>
      </p:sp>
      <p:sp>
        <p:nvSpPr>
          <p:cNvPr id="5" name="Marcador de Posição do Rodapé 4"/>
          <p:cNvSpPr>
            <a:spLocks noGrp="1"/>
          </p:cNvSpPr>
          <p:nvPr>
            <p:ph type="ftr" sz="quarter" idx="11"/>
          </p:nvPr>
        </p:nvSpPr>
        <p:spPr/>
        <p:txBody>
          <a:bodyPr/>
          <a:lstStyle/>
          <a:p>
            <a:endParaRPr lang="pt-PT" dirty="0"/>
          </a:p>
        </p:txBody>
      </p:sp>
      <p:sp>
        <p:nvSpPr>
          <p:cNvPr id="6" name="Marcador de Posição do Número do Diapositivo 5"/>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4129974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PT"/>
              <a:t>Clique para editar o estilo</a:t>
            </a:r>
          </a:p>
        </p:txBody>
      </p:sp>
      <p:sp>
        <p:nvSpPr>
          <p:cNvPr id="3" name="Marcador de Posição do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Editar os estilos de texto do Modelo Global</a:t>
            </a:r>
          </a:p>
        </p:txBody>
      </p:sp>
      <p:sp>
        <p:nvSpPr>
          <p:cNvPr id="4" name="Marcador de Posição da Data 3"/>
          <p:cNvSpPr>
            <a:spLocks noGrp="1"/>
          </p:cNvSpPr>
          <p:nvPr>
            <p:ph type="dt" sz="half" idx="10"/>
          </p:nvPr>
        </p:nvSpPr>
        <p:spPr/>
        <p:txBody>
          <a:bodyPr/>
          <a:lstStyle/>
          <a:p>
            <a:fld id="{04CED833-30E0-4D27-89CB-0CC6F94F8279}" type="datetime1">
              <a:rPr lang="pt-PT" smtClean="0"/>
              <a:t>28/06/2016</a:t>
            </a:fld>
            <a:endParaRPr lang="pt-PT" dirty="0"/>
          </a:p>
        </p:txBody>
      </p:sp>
      <p:sp>
        <p:nvSpPr>
          <p:cNvPr id="5" name="Marcador de Posição do Rodapé 4"/>
          <p:cNvSpPr>
            <a:spLocks noGrp="1"/>
          </p:cNvSpPr>
          <p:nvPr>
            <p:ph type="ftr" sz="quarter" idx="11"/>
          </p:nvPr>
        </p:nvSpPr>
        <p:spPr/>
        <p:txBody>
          <a:bodyPr/>
          <a:lstStyle/>
          <a:p>
            <a:endParaRPr lang="pt-PT" dirty="0"/>
          </a:p>
        </p:txBody>
      </p:sp>
      <p:sp>
        <p:nvSpPr>
          <p:cNvPr id="6" name="Marcador de Posição do Número do Diapositivo 5"/>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2122740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sz="half" idx="1"/>
          </p:nvPr>
        </p:nvSpPr>
        <p:spPr>
          <a:xfrm>
            <a:off x="838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6172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p:cNvSpPr>
            <a:spLocks noGrp="1"/>
          </p:cNvSpPr>
          <p:nvPr>
            <p:ph type="dt" sz="half" idx="10"/>
          </p:nvPr>
        </p:nvSpPr>
        <p:spPr/>
        <p:txBody>
          <a:bodyPr/>
          <a:lstStyle/>
          <a:p>
            <a:fld id="{A1DAB29E-763C-4A4A-A309-86905B683ACD}" type="datetime1">
              <a:rPr lang="pt-PT" smtClean="0"/>
              <a:t>28/06/2016</a:t>
            </a:fld>
            <a:endParaRPr lang="pt-PT" dirty="0"/>
          </a:p>
        </p:txBody>
      </p:sp>
      <p:sp>
        <p:nvSpPr>
          <p:cNvPr id="6" name="Marcador de Posição do Rodapé 5"/>
          <p:cNvSpPr>
            <a:spLocks noGrp="1"/>
          </p:cNvSpPr>
          <p:nvPr>
            <p:ph type="ftr" sz="quarter" idx="11"/>
          </p:nvPr>
        </p:nvSpPr>
        <p:spPr/>
        <p:txBody>
          <a:bodyPr/>
          <a:lstStyle/>
          <a:p>
            <a:endParaRPr lang="pt-PT" dirty="0"/>
          </a:p>
        </p:txBody>
      </p:sp>
      <p:sp>
        <p:nvSpPr>
          <p:cNvPr id="7" name="Marcador de Posição do Número do Diapositivo 6"/>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2471119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PT"/>
              <a:t>Clique para editar o estilo</a:t>
            </a:r>
          </a:p>
        </p:txBody>
      </p:sp>
      <p:sp>
        <p:nvSpPr>
          <p:cNvPr id="3" name="Marcador de Posição do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4" name="Marcador de Posição de Conteúdo 3"/>
          <p:cNvSpPr>
            <a:spLocks noGrp="1"/>
          </p:cNvSpPr>
          <p:nvPr>
            <p:ph sz="half" idx="2"/>
          </p:nvPr>
        </p:nvSpPr>
        <p:spPr>
          <a:xfrm>
            <a:off x="839788" y="2505075"/>
            <a:ext cx="5157787"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6" name="Marcador de Posição de Conteúdo 5"/>
          <p:cNvSpPr>
            <a:spLocks noGrp="1"/>
          </p:cNvSpPr>
          <p:nvPr>
            <p:ph sz="quarter" idx="4"/>
          </p:nvPr>
        </p:nvSpPr>
        <p:spPr>
          <a:xfrm>
            <a:off x="6172200" y="2505075"/>
            <a:ext cx="5183188"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p:cNvSpPr>
            <a:spLocks noGrp="1"/>
          </p:cNvSpPr>
          <p:nvPr>
            <p:ph type="dt" sz="half" idx="10"/>
          </p:nvPr>
        </p:nvSpPr>
        <p:spPr/>
        <p:txBody>
          <a:bodyPr/>
          <a:lstStyle/>
          <a:p>
            <a:fld id="{CFF72B0A-7391-47F9-BEB3-125C55D9F53F}" type="datetime1">
              <a:rPr lang="pt-PT" smtClean="0"/>
              <a:t>28/06/2016</a:t>
            </a:fld>
            <a:endParaRPr lang="pt-PT" dirty="0"/>
          </a:p>
        </p:txBody>
      </p:sp>
      <p:sp>
        <p:nvSpPr>
          <p:cNvPr id="8" name="Marcador de Posição do Rodapé 7"/>
          <p:cNvSpPr>
            <a:spLocks noGrp="1"/>
          </p:cNvSpPr>
          <p:nvPr>
            <p:ph type="ftr" sz="quarter" idx="11"/>
          </p:nvPr>
        </p:nvSpPr>
        <p:spPr/>
        <p:txBody>
          <a:bodyPr/>
          <a:lstStyle/>
          <a:p>
            <a:endParaRPr lang="pt-PT" dirty="0"/>
          </a:p>
        </p:txBody>
      </p:sp>
      <p:sp>
        <p:nvSpPr>
          <p:cNvPr id="9" name="Marcador de Posição do Número do Diapositivo 8"/>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150062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a Data 2"/>
          <p:cNvSpPr>
            <a:spLocks noGrp="1"/>
          </p:cNvSpPr>
          <p:nvPr>
            <p:ph type="dt" sz="half" idx="10"/>
          </p:nvPr>
        </p:nvSpPr>
        <p:spPr/>
        <p:txBody>
          <a:bodyPr/>
          <a:lstStyle/>
          <a:p>
            <a:fld id="{ABCF31F4-BF45-4FA3-B952-DA89EB0A3A29}" type="datetime1">
              <a:rPr lang="pt-PT" smtClean="0"/>
              <a:t>28/06/2016</a:t>
            </a:fld>
            <a:endParaRPr lang="pt-PT" dirty="0"/>
          </a:p>
        </p:txBody>
      </p:sp>
      <p:sp>
        <p:nvSpPr>
          <p:cNvPr id="4" name="Marcador de Posição do Rodapé 3"/>
          <p:cNvSpPr>
            <a:spLocks noGrp="1"/>
          </p:cNvSpPr>
          <p:nvPr>
            <p:ph type="ftr" sz="quarter" idx="11"/>
          </p:nvPr>
        </p:nvSpPr>
        <p:spPr/>
        <p:txBody>
          <a:bodyPr/>
          <a:lstStyle/>
          <a:p>
            <a:endParaRPr lang="pt-PT" dirty="0"/>
          </a:p>
        </p:txBody>
      </p:sp>
      <p:sp>
        <p:nvSpPr>
          <p:cNvPr id="5" name="Marcador de Posição do Número do Diapositivo 4"/>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2578281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D5C047B9-CBB1-49A7-839D-F966C302C08B}" type="datetime1">
              <a:rPr lang="pt-PT" smtClean="0"/>
              <a:t>28/06/2016</a:t>
            </a:fld>
            <a:endParaRPr lang="pt-PT" dirty="0"/>
          </a:p>
        </p:txBody>
      </p:sp>
      <p:sp>
        <p:nvSpPr>
          <p:cNvPr id="3" name="Marcador de Posição do Rodapé 2"/>
          <p:cNvSpPr>
            <a:spLocks noGrp="1"/>
          </p:cNvSpPr>
          <p:nvPr>
            <p:ph type="ftr" sz="quarter" idx="11"/>
          </p:nvPr>
        </p:nvSpPr>
        <p:spPr/>
        <p:txBody>
          <a:bodyPr/>
          <a:lstStyle/>
          <a:p>
            <a:endParaRPr lang="pt-PT" dirty="0"/>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2768810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e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p:cNvSpPr>
            <a:spLocks noGrp="1"/>
          </p:cNvSpPr>
          <p:nvPr>
            <p:ph type="dt" sz="half" idx="10"/>
          </p:nvPr>
        </p:nvSpPr>
        <p:spPr/>
        <p:txBody>
          <a:bodyPr/>
          <a:lstStyle/>
          <a:p>
            <a:fld id="{CF452150-7155-4C60-8A78-E2D283538B75}" type="datetime1">
              <a:rPr lang="pt-PT" smtClean="0"/>
              <a:t>28/06/2016</a:t>
            </a:fld>
            <a:endParaRPr lang="pt-PT" dirty="0"/>
          </a:p>
        </p:txBody>
      </p:sp>
      <p:sp>
        <p:nvSpPr>
          <p:cNvPr id="6" name="Marcador de Posição do Rodapé 5"/>
          <p:cNvSpPr>
            <a:spLocks noGrp="1"/>
          </p:cNvSpPr>
          <p:nvPr>
            <p:ph type="ftr" sz="quarter" idx="11"/>
          </p:nvPr>
        </p:nvSpPr>
        <p:spPr/>
        <p:txBody>
          <a:bodyPr/>
          <a:lstStyle/>
          <a:p>
            <a:endParaRPr lang="pt-PT" dirty="0"/>
          </a:p>
        </p:txBody>
      </p:sp>
      <p:sp>
        <p:nvSpPr>
          <p:cNvPr id="7" name="Marcador de Posição do Número do Diapositivo 6"/>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2173940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dirty="0"/>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p:cNvSpPr>
            <a:spLocks noGrp="1"/>
          </p:cNvSpPr>
          <p:nvPr>
            <p:ph type="dt" sz="half" idx="10"/>
          </p:nvPr>
        </p:nvSpPr>
        <p:spPr/>
        <p:txBody>
          <a:bodyPr/>
          <a:lstStyle/>
          <a:p>
            <a:fld id="{3421122A-13E4-48B3-81F8-54394D98065F}" type="datetime1">
              <a:rPr lang="pt-PT" smtClean="0"/>
              <a:t>28/06/2016</a:t>
            </a:fld>
            <a:endParaRPr lang="pt-PT" dirty="0"/>
          </a:p>
        </p:txBody>
      </p:sp>
      <p:sp>
        <p:nvSpPr>
          <p:cNvPr id="6" name="Marcador de Posição do Rodapé 5"/>
          <p:cNvSpPr>
            <a:spLocks noGrp="1"/>
          </p:cNvSpPr>
          <p:nvPr>
            <p:ph type="ftr" sz="quarter" idx="11"/>
          </p:nvPr>
        </p:nvSpPr>
        <p:spPr/>
        <p:txBody>
          <a:bodyPr/>
          <a:lstStyle/>
          <a:p>
            <a:endParaRPr lang="pt-PT" dirty="0"/>
          </a:p>
        </p:txBody>
      </p:sp>
      <p:sp>
        <p:nvSpPr>
          <p:cNvPr id="7" name="Marcador de Posição do Número do Diapositivo 6"/>
          <p:cNvSpPr>
            <a:spLocks noGrp="1"/>
          </p:cNvSpPr>
          <p:nvPr>
            <p:ph type="sldNum" sz="quarter" idx="12"/>
          </p:nvPr>
        </p:nvSpPr>
        <p:spPr/>
        <p:txBody>
          <a:bodyPr/>
          <a:lstStyle/>
          <a:p>
            <a:fld id="{F7CBE43F-1FF3-4808-9C13-384F27238056}" type="slidenum">
              <a:rPr lang="pt-PT" smtClean="0"/>
              <a:t>‹nº›</a:t>
            </a:fld>
            <a:endParaRPr lang="pt-PT" dirty="0"/>
          </a:p>
        </p:txBody>
      </p:sp>
    </p:spTree>
    <p:extLst>
      <p:ext uri="{BB962C8B-B14F-4D97-AF65-F5344CB8AC3E}">
        <p14:creationId xmlns:p14="http://schemas.microsoft.com/office/powerpoint/2010/main" val="2779457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a:t>
            </a:r>
          </a:p>
        </p:txBody>
      </p:sp>
      <p:sp>
        <p:nvSpPr>
          <p:cNvPr id="3" name="Marcador de Posição do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BE416-9446-4C6E-B70F-A2A5DF6CF391}" type="datetime1">
              <a:rPr lang="pt-PT" smtClean="0"/>
              <a:t>28/06/2016</a:t>
            </a:fld>
            <a:endParaRPr lang="pt-PT" dirty="0"/>
          </a:p>
        </p:txBody>
      </p:sp>
      <p:sp>
        <p:nvSpPr>
          <p:cNvPr id="5" name="Marcador de Posição do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dirty="0"/>
          </a:p>
        </p:txBody>
      </p:sp>
      <p:sp>
        <p:nvSpPr>
          <p:cNvPr id="6" name="Marcador de Posição do Número do Diapositivo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BE43F-1FF3-4808-9C13-384F27238056}" type="slidenum">
              <a:rPr lang="pt-PT" smtClean="0"/>
              <a:t>‹nº›</a:t>
            </a:fld>
            <a:endParaRPr lang="pt-PT" dirty="0"/>
          </a:p>
        </p:txBody>
      </p:sp>
    </p:spTree>
    <p:extLst>
      <p:ext uri="{BB962C8B-B14F-4D97-AF65-F5344CB8AC3E}">
        <p14:creationId xmlns:p14="http://schemas.microsoft.com/office/powerpoint/2010/main" val="827168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los.castelbranco@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6.xml"/><Relationship Id="rId3" Type="http://schemas.openxmlformats.org/officeDocument/2006/relationships/diagramLayout" Target="../diagrams/layout5.xml"/><Relationship Id="rId7" Type="http://schemas.openxmlformats.org/officeDocument/2006/relationships/diagramData" Target="../diagrams/data6.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0" Type="http://schemas.openxmlformats.org/officeDocument/2006/relationships/diagramColors" Target="../diagrams/colors6.xml"/><Relationship Id="rId4" Type="http://schemas.openxmlformats.org/officeDocument/2006/relationships/diagramQuickStyle" Target="../diagrams/quickStyle5.xml"/><Relationship Id="rId9"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0490" y="609600"/>
            <a:ext cx="11451020" cy="4529959"/>
          </a:xfrm>
        </p:spPr>
        <p:txBody>
          <a:bodyPr anchor="t">
            <a:normAutofit fontScale="90000"/>
          </a:bodyPr>
          <a:lstStyle/>
          <a:p>
            <a:r>
              <a:rPr lang="en-GB" sz="4400" b="1" i="1" dirty="0">
                <a:solidFill>
                  <a:srgbClr val="C00000"/>
                </a:solidFill>
                <a:latin typeface="Arial Narrow" panose="020B0606020202030204" pitchFamily="34" charset="0"/>
              </a:rPr>
              <a:t>Economic Porosity</a:t>
            </a:r>
            <a:br>
              <a:rPr lang="en-GB" sz="4400" b="1" i="1" dirty="0">
                <a:solidFill>
                  <a:srgbClr val="C00000"/>
                </a:solidFill>
                <a:latin typeface="Arial Narrow" panose="020B0606020202030204" pitchFamily="34" charset="0"/>
              </a:rPr>
            </a:br>
            <a:r>
              <a:rPr lang="en-GB" sz="4400" b="1" i="1" dirty="0">
                <a:solidFill>
                  <a:srgbClr val="C00000"/>
                </a:solidFill>
                <a:latin typeface="Arial Narrow" panose="020B0606020202030204" pitchFamily="34" charset="0"/>
              </a:rPr>
              <a:t>and Primitive Capital Accumulation</a:t>
            </a:r>
            <a:br>
              <a:rPr lang="en-GB" sz="4400" b="1" i="1" dirty="0">
                <a:solidFill>
                  <a:srgbClr val="C00000"/>
                </a:solidFill>
                <a:latin typeface="Arial Narrow" panose="020B0606020202030204" pitchFamily="34" charset="0"/>
              </a:rPr>
            </a:br>
            <a:r>
              <a:rPr lang="en-GB" sz="4400" b="1" i="1" dirty="0">
                <a:solidFill>
                  <a:srgbClr val="C00000"/>
                </a:solidFill>
                <a:latin typeface="Arial Narrow" panose="020B0606020202030204" pitchFamily="34" charset="0"/>
              </a:rPr>
              <a:t>in Mozambique</a:t>
            </a:r>
            <a:br>
              <a:rPr lang="en-GB" sz="4000" i="1" dirty="0">
                <a:latin typeface="Arial Narrow" panose="020B0606020202030204" pitchFamily="34" charset="0"/>
              </a:rPr>
            </a:br>
            <a:br>
              <a:rPr lang="en-GB" sz="4000" dirty="0">
                <a:latin typeface="Arial Narrow" panose="020B0606020202030204" pitchFamily="34" charset="0"/>
              </a:rPr>
            </a:br>
            <a:br>
              <a:rPr lang="en-GB" sz="2400" dirty="0">
                <a:latin typeface="Arial Narrow" panose="020B0606020202030204" pitchFamily="34" charset="0"/>
              </a:rPr>
            </a:br>
            <a:br>
              <a:rPr lang="en-GB" sz="2400" dirty="0">
                <a:latin typeface="Arial Narrow" panose="020B0606020202030204" pitchFamily="34" charset="0"/>
              </a:rPr>
            </a:br>
            <a:r>
              <a:rPr lang="en-GB" sz="2700" b="1" dirty="0">
                <a:solidFill>
                  <a:prstClr val="black"/>
                </a:solidFill>
                <a:latin typeface="Arial Narrow" panose="020B0606020202030204" pitchFamily="34" charset="0"/>
              </a:rPr>
              <a:t>Carlos Nuno Castel-Branco</a:t>
            </a:r>
            <a:br>
              <a:rPr lang="en-GB" sz="2500" dirty="0">
                <a:solidFill>
                  <a:prstClr val="black"/>
                </a:solidFill>
                <a:latin typeface="Arial Narrow" panose="020B0606020202030204" pitchFamily="34" charset="0"/>
              </a:rPr>
            </a:br>
            <a:r>
              <a:rPr lang="en-GB" sz="2200" dirty="0">
                <a:solidFill>
                  <a:prstClr val="black"/>
                </a:solidFill>
                <a:latin typeface="Arial Narrow" panose="020B0606020202030204" pitchFamily="34" charset="0"/>
              </a:rPr>
              <a:t>Research Director at IESE, Maputo (www.iese.ac.mz)</a:t>
            </a:r>
            <a:br>
              <a:rPr lang="en-GB" sz="2200" dirty="0">
                <a:solidFill>
                  <a:prstClr val="black"/>
                </a:solidFill>
                <a:latin typeface="Arial Narrow" panose="020B0606020202030204" pitchFamily="34" charset="0"/>
              </a:rPr>
            </a:br>
            <a:r>
              <a:rPr lang="en-GB" sz="2200" dirty="0">
                <a:solidFill>
                  <a:prstClr val="black"/>
                </a:solidFill>
                <a:latin typeface="Arial Narrow" panose="020B0606020202030204" pitchFamily="34" charset="0"/>
              </a:rPr>
              <a:t>Associate Professor, Eduardo </a:t>
            </a:r>
            <a:r>
              <a:rPr lang="en-GB" sz="2200" dirty="0" err="1">
                <a:solidFill>
                  <a:prstClr val="black"/>
                </a:solidFill>
                <a:latin typeface="Arial Narrow" panose="020B0606020202030204" pitchFamily="34" charset="0"/>
              </a:rPr>
              <a:t>Mondlane</a:t>
            </a:r>
            <a:r>
              <a:rPr lang="en-GB" sz="2200" dirty="0">
                <a:solidFill>
                  <a:prstClr val="black"/>
                </a:solidFill>
                <a:latin typeface="Arial Narrow" panose="020B0606020202030204" pitchFamily="34" charset="0"/>
              </a:rPr>
              <a:t> University, Maputo</a:t>
            </a:r>
            <a:br>
              <a:rPr lang="en-GB" sz="2200" dirty="0">
                <a:solidFill>
                  <a:prstClr val="black"/>
                </a:solidFill>
                <a:latin typeface="Arial Narrow" panose="020B0606020202030204" pitchFamily="34" charset="0"/>
              </a:rPr>
            </a:br>
            <a:r>
              <a:rPr lang="en-GB" sz="2200" dirty="0">
                <a:solidFill>
                  <a:prstClr val="black"/>
                </a:solidFill>
                <a:latin typeface="Arial Narrow" panose="020B0606020202030204" pitchFamily="34" charset="0"/>
              </a:rPr>
              <a:t>Associate Senior Researcher at SOAS (University of London) &amp; IDPM (University of Manchester) </a:t>
            </a:r>
            <a:br>
              <a:rPr lang="en-GB" sz="2200" dirty="0">
                <a:solidFill>
                  <a:prstClr val="black"/>
                </a:solidFill>
                <a:latin typeface="Arial Narrow" panose="020B0606020202030204" pitchFamily="34" charset="0"/>
              </a:rPr>
            </a:br>
            <a:r>
              <a:rPr lang="en-GB" sz="2200" dirty="0">
                <a:solidFill>
                  <a:prstClr val="black"/>
                </a:solidFill>
                <a:latin typeface="Arial Narrow" panose="020B0606020202030204" pitchFamily="34" charset="0"/>
                <a:hlinkClick r:id="rId2"/>
              </a:rPr>
              <a:t>carlos.castelbranco@gmail.com</a:t>
            </a:r>
            <a:endParaRPr lang="en-GB" sz="4000" dirty="0">
              <a:latin typeface="Arial Narrow" panose="020B0606020202030204" pitchFamily="34" charset="0"/>
            </a:endParaRPr>
          </a:p>
        </p:txBody>
      </p:sp>
      <p:sp>
        <p:nvSpPr>
          <p:cNvPr id="3" name="Subtítulo 2"/>
          <p:cNvSpPr>
            <a:spLocks noGrp="1"/>
          </p:cNvSpPr>
          <p:nvPr>
            <p:ph type="subTitle" idx="1"/>
          </p:nvPr>
        </p:nvSpPr>
        <p:spPr>
          <a:xfrm>
            <a:off x="370490" y="5465379"/>
            <a:ext cx="11451020" cy="1116723"/>
          </a:xfrm>
        </p:spPr>
        <p:txBody>
          <a:bodyPr>
            <a:normAutofit/>
          </a:bodyPr>
          <a:lstStyle/>
          <a:p>
            <a:r>
              <a:rPr lang="en-GB" dirty="0">
                <a:latin typeface="Arial Narrow" panose="020B0606020202030204" pitchFamily="34" charset="0"/>
              </a:rPr>
              <a:t>International Workshop on </a:t>
            </a:r>
            <a:r>
              <a:rPr lang="en-GB" i="1" dirty="0">
                <a:latin typeface="Arial Narrow" panose="020B0606020202030204" pitchFamily="34" charset="0"/>
              </a:rPr>
              <a:t>“Taxation and State Formation in Sub Saharan Africa”</a:t>
            </a:r>
            <a:r>
              <a:rPr lang="en-GB" dirty="0">
                <a:latin typeface="Arial Narrow" panose="020B0606020202030204" pitchFamily="34" charset="0"/>
              </a:rPr>
              <a:t>, organized by the Public Affairs Research Institute </a:t>
            </a:r>
            <a:r>
              <a:rPr lang="pt-PT" dirty="0">
                <a:latin typeface="Arial Narrow" panose="020B0606020202030204" pitchFamily="34" charset="0"/>
              </a:rPr>
              <a:t>(</a:t>
            </a:r>
            <a:r>
              <a:rPr lang="en-GB" dirty="0">
                <a:latin typeface="Arial Narrow" panose="020B0606020202030204" pitchFamily="34" charset="0"/>
              </a:rPr>
              <a:t>PARI) &amp; the Friedrich Ebert </a:t>
            </a:r>
            <a:r>
              <a:rPr lang="en-GB" dirty="0" err="1">
                <a:latin typeface="Arial Narrow" panose="020B0606020202030204" pitchFamily="34" charset="0"/>
              </a:rPr>
              <a:t>Stiftung</a:t>
            </a:r>
            <a:r>
              <a:rPr lang="en-GB" dirty="0">
                <a:latin typeface="Arial Narrow" panose="020B0606020202030204" pitchFamily="34" charset="0"/>
              </a:rPr>
              <a:t> (FES), at the University of Witwatersrand, Johannesburg, South Africa, 20-22 June 2016</a:t>
            </a:r>
          </a:p>
          <a:p>
            <a:endParaRPr lang="en-GB" dirty="0">
              <a:latin typeface="Arial Narrow" panose="020B0606020202030204" pitchFamily="34" charset="0"/>
            </a:endParaRPr>
          </a:p>
        </p:txBody>
      </p:sp>
    </p:spTree>
    <p:extLst>
      <p:ext uri="{BB962C8B-B14F-4D97-AF65-F5344CB8AC3E}">
        <p14:creationId xmlns:p14="http://schemas.microsoft.com/office/powerpoint/2010/main" val="3389980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3"/>
            <a:ext cx="11790140" cy="733846"/>
          </a:xfrm>
        </p:spPr>
        <p:txBody>
          <a:bodyPr>
            <a:normAutofit/>
          </a:bodyPr>
          <a:lstStyle/>
          <a:p>
            <a:r>
              <a:rPr lang="en-GB" sz="2800" b="1" i="1" dirty="0">
                <a:solidFill>
                  <a:srgbClr val="C00000"/>
                </a:solidFill>
                <a:latin typeface="Arial Narrow" panose="020B0606020202030204" pitchFamily="34" charset="0"/>
              </a:rPr>
              <a:t>The argument – historical rationale of economic porosity</a:t>
            </a:r>
            <a:endParaRPr lang="en-GB" sz="3200" b="1" i="1" dirty="0">
              <a:solidFill>
                <a:srgbClr val="7030A0"/>
              </a:solidFill>
              <a:latin typeface="Arial Narrow" panose="020B0606020202030204" pitchFamily="34" charset="0"/>
            </a:endParaRPr>
          </a:p>
        </p:txBody>
      </p:sp>
      <p:sp>
        <p:nvSpPr>
          <p:cNvPr id="3" name="Content Placeholder 2"/>
          <p:cNvSpPr>
            <a:spLocks noGrp="1"/>
          </p:cNvSpPr>
          <p:nvPr>
            <p:ph idx="1"/>
          </p:nvPr>
        </p:nvSpPr>
        <p:spPr>
          <a:xfrm>
            <a:off x="229878" y="1140373"/>
            <a:ext cx="11790140" cy="5541388"/>
          </a:xfrm>
        </p:spPr>
        <p:txBody>
          <a:bodyPr>
            <a:normAutofit/>
          </a:bodyPr>
          <a:lstStyle/>
          <a:p>
            <a:pPr>
              <a:spcBef>
                <a:spcPts val="300"/>
              </a:spcBef>
              <a:spcAft>
                <a:spcPts val="1500"/>
              </a:spcAft>
            </a:pPr>
            <a:r>
              <a:rPr lang="en-GB" sz="2400" dirty="0">
                <a:latin typeface="Arial Narrow" panose="020B0606020202030204" pitchFamily="34" charset="0"/>
              </a:rPr>
              <a:t>Long standing debate on economic porosity in Mozambique: initially focused on taxation of mega projects of the minerals-energy complex, evolving, in recent years, to incorporate other forms of porosity such as public private partnerships, financing of large private interests through public debt, and so on.</a:t>
            </a:r>
          </a:p>
          <a:p>
            <a:pPr>
              <a:spcBef>
                <a:spcPts val="300"/>
              </a:spcBef>
              <a:spcAft>
                <a:spcPts val="1500"/>
              </a:spcAft>
            </a:pPr>
            <a:r>
              <a:rPr lang="en-GB" sz="2400" dirty="0">
                <a:latin typeface="Arial Narrow" panose="020B0606020202030204" pitchFamily="34" charset="0"/>
              </a:rPr>
              <a:t>Question: why does this persist despite increasing public outcry and systematic demonstration of negative effects to the economy as a whole? Porosity may be partially created and maintained by weak institutions and capabilities, but it may also be a central component in the tripartite relationship between the state and multinational and domestic financial oligarchies. Porosity is not only an absolute loss of income to economies abroad, but it may also be part of the process of social expropriation (including the expropriation of the state) for the benefit of developing a national capitalist class – hence, a social loss for private gain.</a:t>
            </a:r>
          </a:p>
          <a:p>
            <a:pPr>
              <a:spcBef>
                <a:spcPts val="300"/>
              </a:spcBef>
              <a:spcAft>
                <a:spcPts val="1500"/>
              </a:spcAft>
            </a:pPr>
            <a:r>
              <a:rPr lang="en-GB" sz="2400" dirty="0">
                <a:latin typeface="Arial Narrow" panose="020B0606020202030204" pitchFamily="34" charset="0"/>
              </a:rPr>
              <a:t>We are not concerned with value judgements </a:t>
            </a:r>
            <a:r>
              <a:rPr lang="en-GB" sz="2400" i="1" dirty="0">
                <a:latin typeface="Arial Narrow" panose="020B0606020202030204" pitchFamily="34" charset="0"/>
              </a:rPr>
              <a:t>per se, </a:t>
            </a:r>
            <a:r>
              <a:rPr lang="en-GB" sz="2400" dirty="0">
                <a:latin typeface="Arial Narrow" panose="020B0606020202030204" pitchFamily="34" charset="0"/>
              </a:rPr>
              <a:t>but with understanding the dynamics of accumulation that emerge and the challenges they pose for broad based development, structural change and poverty reduction. Hence, we are going to explore how things can make sense together, within the circuit and accumulation of capital.</a:t>
            </a:r>
          </a:p>
        </p:txBody>
      </p:sp>
      <p:sp>
        <p:nvSpPr>
          <p:cNvPr id="4" name="Slide Number Placeholder 3"/>
          <p:cNvSpPr>
            <a:spLocks noGrp="1"/>
          </p:cNvSpPr>
          <p:nvPr>
            <p:ph type="sldNum" sz="quarter" idx="12"/>
          </p:nvPr>
        </p:nvSpPr>
        <p:spPr/>
        <p:txBody>
          <a:bodyPr/>
          <a:lstStyle/>
          <a:p>
            <a:fld id="{2DE9D3F9-5390-49D6-8F32-91851A1C3B91}" type="slidenum">
              <a:rPr lang="en-GB" smtClean="0"/>
              <a:t>10</a:t>
            </a:fld>
            <a:endParaRPr lang="en-GB"/>
          </a:p>
        </p:txBody>
      </p:sp>
    </p:spTree>
    <p:extLst>
      <p:ext uri="{BB962C8B-B14F-4D97-AF65-F5344CB8AC3E}">
        <p14:creationId xmlns:p14="http://schemas.microsoft.com/office/powerpoint/2010/main" val="1209625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2"/>
            <a:ext cx="11790140" cy="750933"/>
          </a:xfrm>
        </p:spPr>
        <p:txBody>
          <a:bodyPr>
            <a:normAutofit/>
          </a:bodyPr>
          <a:lstStyle/>
          <a:p>
            <a:r>
              <a:rPr lang="en-GB" sz="2800" b="1" i="1" dirty="0">
                <a:solidFill>
                  <a:srgbClr val="C00000"/>
                </a:solidFill>
                <a:latin typeface="Arial Narrow" panose="020B0606020202030204" pitchFamily="34" charset="0"/>
              </a:rPr>
              <a:t>The argument – historical rationale of economic porosity</a:t>
            </a:r>
            <a:endParaRPr lang="en-GB" sz="3200" b="1" i="1" dirty="0">
              <a:solidFill>
                <a:srgbClr val="7030A0"/>
              </a:solidFill>
              <a:latin typeface="Arial Narrow" panose="020B0606020202030204" pitchFamily="34" charset="0"/>
            </a:endParaRPr>
          </a:p>
        </p:txBody>
      </p:sp>
      <p:sp>
        <p:nvSpPr>
          <p:cNvPr id="3" name="Content Placeholder 2"/>
          <p:cNvSpPr>
            <a:spLocks noGrp="1"/>
          </p:cNvSpPr>
          <p:nvPr>
            <p:ph idx="1"/>
          </p:nvPr>
        </p:nvSpPr>
        <p:spPr>
          <a:xfrm>
            <a:off x="229878" y="1425238"/>
            <a:ext cx="11790140" cy="5256522"/>
          </a:xfrm>
        </p:spPr>
        <p:txBody>
          <a:bodyPr>
            <a:normAutofit/>
          </a:bodyPr>
          <a:lstStyle/>
          <a:p>
            <a:pPr>
              <a:spcBef>
                <a:spcPts val="300"/>
              </a:spcBef>
              <a:spcAft>
                <a:spcPts val="1500"/>
              </a:spcAft>
            </a:pPr>
            <a:r>
              <a:rPr lang="en-GB" sz="2400" dirty="0">
                <a:latin typeface="Arial Narrow" panose="020B0606020202030204" pitchFamily="34" charset="0"/>
              </a:rPr>
              <a:t>President Guebuza’s speech of 1986 – the capitalist manifesto in Mozambique</a:t>
            </a:r>
          </a:p>
          <a:p>
            <a:pPr lvl="1">
              <a:spcBef>
                <a:spcPts val="300"/>
              </a:spcBef>
              <a:spcAft>
                <a:spcPts val="1500"/>
              </a:spcAft>
            </a:pPr>
            <a:r>
              <a:rPr lang="en-GB" sz="2000" dirty="0">
                <a:latin typeface="Arial Narrow" panose="020B0606020202030204" pitchFamily="34" charset="0"/>
              </a:rPr>
              <a:t>Revisiting the debate on “dependent capitalism”: The danger of imperialism and the need for a class of guarantors of sovereignty – patriotic capitalists created at full speed</a:t>
            </a:r>
          </a:p>
          <a:p>
            <a:pPr lvl="1">
              <a:spcBef>
                <a:spcPts val="300"/>
              </a:spcBef>
              <a:spcAft>
                <a:spcPts val="1500"/>
              </a:spcAft>
            </a:pPr>
            <a:r>
              <a:rPr lang="en-GB" sz="2000" dirty="0">
                <a:latin typeface="Arial Narrow" panose="020B0606020202030204" pitchFamily="34" charset="0"/>
              </a:rPr>
              <a:t>Where would they come from? Political elites, </a:t>
            </a:r>
            <a:r>
              <a:rPr lang="en-GB" sz="2000" i="1" dirty="0" err="1">
                <a:latin typeface="Arial Narrow" panose="020B0606020202030204" pitchFamily="34" charset="0"/>
              </a:rPr>
              <a:t>aparatchiks</a:t>
            </a:r>
            <a:r>
              <a:rPr lang="en-GB" sz="2000" dirty="0">
                <a:latin typeface="Arial Narrow" panose="020B0606020202030204" pitchFamily="34" charset="0"/>
              </a:rPr>
              <a:t> and top administrators</a:t>
            </a:r>
          </a:p>
          <a:p>
            <a:pPr lvl="1">
              <a:spcBef>
                <a:spcPts val="300"/>
              </a:spcBef>
              <a:spcAft>
                <a:spcPts val="1500"/>
              </a:spcAft>
            </a:pPr>
            <a:r>
              <a:rPr lang="en-GB" sz="2000" dirty="0">
                <a:latin typeface="Arial Narrow" panose="020B0606020202030204" pitchFamily="34" charset="0"/>
              </a:rPr>
              <a:t>Where would capital come from? Foreign capital: initially, aid and accumulation through direct access to the state budget; later FDI and commercial loans</a:t>
            </a:r>
          </a:p>
          <a:p>
            <a:pPr lvl="1">
              <a:spcBef>
                <a:spcPts val="300"/>
              </a:spcBef>
              <a:spcAft>
                <a:spcPts val="1500"/>
              </a:spcAft>
            </a:pPr>
            <a:r>
              <a:rPr lang="en-GB" sz="2000" dirty="0">
                <a:latin typeface="Arial Narrow" panose="020B0606020202030204" pitchFamily="34" charset="0"/>
              </a:rPr>
              <a:t>Where would the physical assets come from? State assets are “</a:t>
            </a:r>
            <a:r>
              <a:rPr lang="en-GB" sz="2000" dirty="0" err="1">
                <a:latin typeface="Arial Narrow" panose="020B0606020202030204" pitchFamily="34" charset="0"/>
              </a:rPr>
              <a:t>our”assets</a:t>
            </a:r>
            <a:endParaRPr lang="en-GB" sz="2000" dirty="0">
              <a:latin typeface="Arial Narrow" panose="020B0606020202030204" pitchFamily="34" charset="0"/>
            </a:endParaRPr>
          </a:p>
          <a:p>
            <a:pPr lvl="1">
              <a:spcBef>
                <a:spcPts val="300"/>
              </a:spcBef>
              <a:spcAft>
                <a:spcPts val="1500"/>
              </a:spcAft>
            </a:pPr>
            <a:r>
              <a:rPr lang="en-GB" sz="2000" dirty="0">
                <a:latin typeface="Arial Narrow" panose="020B0606020202030204" pitchFamily="34" charset="0"/>
              </a:rPr>
              <a:t>Where would skills come from? Foreign capitalists and their executives and engineers, experienced administrators re-trained abroad, new generation trained abroad</a:t>
            </a:r>
          </a:p>
        </p:txBody>
      </p:sp>
      <p:sp>
        <p:nvSpPr>
          <p:cNvPr id="4" name="Slide Number Placeholder 3"/>
          <p:cNvSpPr>
            <a:spLocks noGrp="1"/>
          </p:cNvSpPr>
          <p:nvPr>
            <p:ph type="sldNum" sz="quarter" idx="12"/>
          </p:nvPr>
        </p:nvSpPr>
        <p:spPr/>
        <p:txBody>
          <a:bodyPr/>
          <a:lstStyle/>
          <a:p>
            <a:fld id="{2DE9D3F9-5390-49D6-8F32-91851A1C3B91}" type="slidenum">
              <a:rPr lang="en-GB" smtClean="0"/>
              <a:t>11</a:t>
            </a:fld>
            <a:endParaRPr lang="en-GB"/>
          </a:p>
        </p:txBody>
      </p:sp>
    </p:spTree>
    <p:extLst>
      <p:ext uri="{BB962C8B-B14F-4D97-AF65-F5344CB8AC3E}">
        <p14:creationId xmlns:p14="http://schemas.microsoft.com/office/powerpoint/2010/main" val="1433256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2800" b="1" i="1" dirty="0">
                <a:solidFill>
                  <a:srgbClr val="C00000"/>
                </a:solidFill>
                <a:latin typeface="Arial Narrow" panose="020B0606020202030204" pitchFamily="34" charset="0"/>
              </a:rPr>
              <a:t>The argument – historical rationale of economic porosity</a:t>
            </a:r>
          </a:p>
        </p:txBody>
      </p:sp>
      <p:sp>
        <p:nvSpPr>
          <p:cNvPr id="3" name="Marcador de Posição de Conteúdo 2"/>
          <p:cNvSpPr>
            <a:spLocks noGrp="1"/>
          </p:cNvSpPr>
          <p:nvPr>
            <p:ph idx="1"/>
          </p:nvPr>
        </p:nvSpPr>
        <p:spPr>
          <a:xfrm>
            <a:off x="278523" y="1203434"/>
            <a:ext cx="11719035" cy="5502166"/>
          </a:xfrm>
        </p:spPr>
        <p:txBody>
          <a:bodyPr>
            <a:normAutofit/>
          </a:bodyPr>
          <a:lstStyle/>
          <a:p>
            <a:pPr>
              <a:spcBef>
                <a:spcPts val="600"/>
              </a:spcBef>
              <a:spcAft>
                <a:spcPts val="1800"/>
              </a:spcAft>
            </a:pPr>
            <a:r>
              <a:rPr lang="en-GB" sz="2400" dirty="0">
                <a:latin typeface="Arial Narrow" panose="020B0606020202030204" pitchFamily="34" charset="0"/>
              </a:rPr>
              <a:t>Creation of national capitalist classes through the expropriation of the State</a:t>
            </a:r>
          </a:p>
          <a:p>
            <a:pPr>
              <a:spcBef>
                <a:spcPts val="600"/>
              </a:spcBef>
              <a:spcAft>
                <a:spcPts val="1800"/>
              </a:spcAft>
            </a:pPr>
            <a:r>
              <a:rPr lang="en-GB" sz="2400" dirty="0">
                <a:latin typeface="Arial Narrow" panose="020B0606020202030204" pitchFamily="34" charset="0"/>
              </a:rPr>
              <a:t>Three waves of State expropriation:</a:t>
            </a:r>
          </a:p>
          <a:p>
            <a:pPr lvl="1">
              <a:spcBef>
                <a:spcPts val="600"/>
              </a:spcBef>
              <a:spcAft>
                <a:spcPts val="1800"/>
              </a:spcAft>
            </a:pPr>
            <a:r>
              <a:rPr lang="en-GB" sz="2000" dirty="0">
                <a:latin typeface="Arial Narrow" panose="020B0606020202030204" pitchFamily="34" charset="0"/>
              </a:rPr>
              <a:t>Massive privatization of State owned companies of State owned assets in private companies – 80% to emergent political and economic, domestic elites; at low cost to them (implicit subsidies) and at a significant revenue loss for the State  </a:t>
            </a:r>
          </a:p>
          <a:p>
            <a:pPr lvl="1">
              <a:spcBef>
                <a:spcPts val="600"/>
              </a:spcBef>
              <a:spcAft>
                <a:spcPts val="1800"/>
              </a:spcAft>
            </a:pPr>
            <a:r>
              <a:rPr lang="en-GB" sz="2000" dirty="0">
                <a:latin typeface="Arial Narrow" panose="020B0606020202030204" pitchFamily="34" charset="0"/>
              </a:rPr>
              <a:t>Attraction of foreign private capital and leakages to domestic, private capital accumulation: natural resources, tax incentives, public infrastructures, PPP</a:t>
            </a:r>
          </a:p>
          <a:p>
            <a:pPr lvl="1">
              <a:spcBef>
                <a:spcPts val="600"/>
              </a:spcBef>
              <a:spcAft>
                <a:spcPts val="1800"/>
              </a:spcAft>
            </a:pPr>
            <a:r>
              <a:rPr lang="en-GB" sz="2000" dirty="0">
                <a:latin typeface="Arial Narrow" panose="020B0606020202030204" pitchFamily="34" charset="0"/>
              </a:rPr>
              <a:t>Utilization of the debt space beyond its reasonable limits: reduction of costs and risk for multinational capital, direct financing of domestic oligarchs, keeping expectations high so that foreign capital may continue to flow</a:t>
            </a:r>
          </a:p>
          <a:p>
            <a:pPr>
              <a:spcBef>
                <a:spcPts val="600"/>
              </a:spcBef>
              <a:spcAft>
                <a:spcPts val="1800"/>
              </a:spcAft>
            </a:pPr>
            <a:endParaRPr lang="en-GB" sz="2400" dirty="0">
              <a:latin typeface="Arial Narrow" panose="020B0606020202030204" pitchFamily="34" charset="0"/>
            </a:endParaRP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12</a:t>
            </a:fld>
            <a:endParaRPr lang="pt-PT" dirty="0"/>
          </a:p>
        </p:txBody>
      </p:sp>
    </p:spTree>
    <p:extLst>
      <p:ext uri="{BB962C8B-B14F-4D97-AF65-F5344CB8AC3E}">
        <p14:creationId xmlns:p14="http://schemas.microsoft.com/office/powerpoint/2010/main" val="1936070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0" y="145434"/>
            <a:ext cx="11836116" cy="504424"/>
          </a:xfrm>
        </p:spPr>
        <p:txBody>
          <a:bodyPr>
            <a:normAutofit/>
          </a:bodyPr>
          <a:lstStyle/>
          <a:p>
            <a:r>
              <a:rPr lang="en-GB" sz="2800" b="1" i="1" dirty="0">
                <a:solidFill>
                  <a:srgbClr val="C00000"/>
                </a:solidFill>
                <a:latin typeface="Arial Narrow" panose="020B0606020202030204" pitchFamily="34" charset="0"/>
              </a:rPr>
              <a:t>The argument – historical rationale of economic porosity</a:t>
            </a:r>
            <a:endParaRPr lang="en-GB" sz="2800" b="1" dirty="0">
              <a:solidFill>
                <a:srgbClr val="FF0000"/>
              </a:solidFill>
              <a:latin typeface="Arial Narrow" panose="020B0606020202030204" pitchFamily="34" charset="0"/>
            </a:endParaRPr>
          </a:p>
        </p:txBody>
      </p:sp>
      <p:sp>
        <p:nvSpPr>
          <p:cNvPr id="4" name="Text Placeholder 3"/>
          <p:cNvSpPr>
            <a:spLocks noGrp="1"/>
          </p:cNvSpPr>
          <p:nvPr>
            <p:ph type="body" idx="1"/>
          </p:nvPr>
        </p:nvSpPr>
        <p:spPr>
          <a:xfrm>
            <a:off x="158360" y="878313"/>
            <a:ext cx="5523572" cy="478910"/>
          </a:xfrm>
        </p:spPr>
        <p:txBody>
          <a:bodyPr anchor="t"/>
          <a:lstStyle/>
          <a:p>
            <a:r>
              <a:rPr lang="en-GB" dirty="0">
                <a:solidFill>
                  <a:srgbClr val="C00000"/>
                </a:solidFill>
                <a:latin typeface="Arial Narrow" panose="020B0606020202030204" pitchFamily="34" charset="0"/>
              </a:rPr>
              <a:t>Contemporary Capitalism</a:t>
            </a:r>
          </a:p>
        </p:txBody>
      </p:sp>
      <p:graphicFrame>
        <p:nvGraphicFramePr>
          <p:cNvPr id="8" name="Content Placeholder 7"/>
          <p:cNvGraphicFramePr>
            <a:graphicFrameLocks noGrp="1"/>
          </p:cNvGraphicFramePr>
          <p:nvPr>
            <p:ph sz="half" idx="2"/>
            <p:extLst/>
          </p:nvPr>
        </p:nvGraphicFramePr>
        <p:xfrm>
          <a:off x="158750" y="1512498"/>
          <a:ext cx="5615197" cy="5139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 Placeholder 5"/>
          <p:cNvSpPr>
            <a:spLocks noGrp="1"/>
          </p:cNvSpPr>
          <p:nvPr>
            <p:ph type="body" sz="quarter" idx="3"/>
          </p:nvPr>
        </p:nvSpPr>
        <p:spPr>
          <a:xfrm>
            <a:off x="5917721" y="878313"/>
            <a:ext cx="6076755" cy="478910"/>
          </a:xfrm>
        </p:spPr>
        <p:txBody>
          <a:bodyPr anchor="t"/>
          <a:lstStyle/>
          <a:p>
            <a:r>
              <a:rPr lang="en-GB" dirty="0">
                <a:solidFill>
                  <a:srgbClr val="C00000"/>
                </a:solidFill>
                <a:latin typeface="Arial Narrow" panose="020B0606020202030204" pitchFamily="34" charset="0"/>
              </a:rPr>
              <a:t>Historical specificity of Mozambique</a:t>
            </a:r>
          </a:p>
        </p:txBody>
      </p:sp>
      <p:graphicFrame>
        <p:nvGraphicFramePr>
          <p:cNvPr id="10" name="Content Placeholder 9"/>
          <p:cNvGraphicFramePr>
            <a:graphicFrameLocks noGrp="1"/>
          </p:cNvGraphicFramePr>
          <p:nvPr>
            <p:ph sz="quarter" idx="4"/>
            <p:extLst/>
          </p:nvPr>
        </p:nvGraphicFramePr>
        <p:xfrm>
          <a:off x="5855897" y="1357223"/>
          <a:ext cx="6138579" cy="538863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Slide Number Placeholder 10"/>
          <p:cNvSpPr>
            <a:spLocks noGrp="1"/>
          </p:cNvSpPr>
          <p:nvPr>
            <p:ph type="sldNum" sz="quarter" idx="12"/>
          </p:nvPr>
        </p:nvSpPr>
        <p:spPr/>
        <p:txBody>
          <a:bodyPr/>
          <a:lstStyle/>
          <a:p>
            <a:fld id="{2DE9D3F9-5390-49D6-8F32-91851A1C3B91}" type="slidenum">
              <a:rPr lang="en-GB" smtClean="0">
                <a:solidFill>
                  <a:prstClr val="black">
                    <a:tint val="75000"/>
                  </a:prstClr>
                </a:solidFill>
              </a:rPr>
              <a:pPr/>
              <a:t>13</a:t>
            </a:fld>
            <a:endParaRPr lang="en-GB">
              <a:solidFill>
                <a:prstClr val="black">
                  <a:tint val="75000"/>
                </a:prstClr>
              </a:solidFill>
            </a:endParaRPr>
          </a:p>
        </p:txBody>
      </p:sp>
    </p:spTree>
    <p:extLst>
      <p:ext uri="{BB962C8B-B14F-4D97-AF65-F5344CB8AC3E}">
        <p14:creationId xmlns:p14="http://schemas.microsoft.com/office/powerpoint/2010/main" val="2525438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0" y="165392"/>
            <a:ext cx="11836116" cy="576480"/>
          </a:xfrm>
        </p:spPr>
        <p:txBody>
          <a:bodyPr>
            <a:normAutofit/>
          </a:bodyPr>
          <a:lstStyle/>
          <a:p>
            <a:r>
              <a:rPr lang="en-GB" sz="2800" b="1" i="1" dirty="0">
                <a:solidFill>
                  <a:srgbClr val="C00000"/>
                </a:solidFill>
                <a:latin typeface="Arial Narrow" panose="020B0606020202030204" pitchFamily="34" charset="0"/>
              </a:rPr>
              <a:t>The argument – historical rationale of economic porosity</a:t>
            </a:r>
            <a:endParaRPr lang="en-GB" sz="2800" b="1" dirty="0">
              <a:solidFill>
                <a:srgbClr val="FF0000"/>
              </a:solidFill>
              <a:latin typeface="Arial Narrow" panose="020B0606020202030204" pitchFamily="34" charset="0"/>
            </a:endParaRPr>
          </a:p>
        </p:txBody>
      </p:sp>
      <p:sp>
        <p:nvSpPr>
          <p:cNvPr id="4" name="Text Placeholder 3"/>
          <p:cNvSpPr>
            <a:spLocks noGrp="1"/>
          </p:cNvSpPr>
          <p:nvPr>
            <p:ph type="body" idx="1"/>
          </p:nvPr>
        </p:nvSpPr>
        <p:spPr>
          <a:xfrm>
            <a:off x="158360" y="855419"/>
            <a:ext cx="5615586" cy="457436"/>
          </a:xfrm>
        </p:spPr>
        <p:txBody>
          <a:bodyPr anchor="t"/>
          <a:lstStyle/>
          <a:p>
            <a:r>
              <a:rPr lang="pt-PT" dirty="0" err="1">
                <a:solidFill>
                  <a:srgbClr val="C00000"/>
                </a:solidFill>
                <a:latin typeface="Arial Narrow" panose="020B0606020202030204" pitchFamily="34" charset="0"/>
              </a:rPr>
              <a:t>Dependency</a:t>
            </a:r>
            <a:r>
              <a:rPr lang="pt-PT" dirty="0">
                <a:solidFill>
                  <a:srgbClr val="C00000"/>
                </a:solidFill>
                <a:latin typeface="Arial Narrow" panose="020B0606020202030204" pitchFamily="34" charset="0"/>
              </a:rPr>
              <a:t> </a:t>
            </a:r>
            <a:r>
              <a:rPr lang="pt-PT" dirty="0" err="1">
                <a:solidFill>
                  <a:srgbClr val="C00000"/>
                </a:solidFill>
                <a:latin typeface="Arial Narrow" panose="020B0606020202030204" pitchFamily="34" charset="0"/>
              </a:rPr>
              <a:t>on</a:t>
            </a:r>
            <a:r>
              <a:rPr lang="pt-PT" dirty="0">
                <a:solidFill>
                  <a:srgbClr val="C00000"/>
                </a:solidFill>
                <a:latin typeface="Arial Narrow" panose="020B0606020202030204" pitchFamily="34" charset="0"/>
              </a:rPr>
              <a:t> </a:t>
            </a:r>
            <a:r>
              <a:rPr lang="pt-PT" dirty="0" err="1">
                <a:solidFill>
                  <a:srgbClr val="C00000"/>
                </a:solidFill>
                <a:latin typeface="Arial Narrow" panose="020B0606020202030204" pitchFamily="34" charset="0"/>
              </a:rPr>
              <a:t>foreign</a:t>
            </a:r>
            <a:r>
              <a:rPr lang="pt-PT" dirty="0">
                <a:solidFill>
                  <a:srgbClr val="C00000"/>
                </a:solidFill>
                <a:latin typeface="Arial Narrow" panose="020B0606020202030204" pitchFamily="34" charset="0"/>
              </a:rPr>
              <a:t> </a:t>
            </a:r>
            <a:r>
              <a:rPr lang="pt-PT" dirty="0" err="1">
                <a:solidFill>
                  <a:srgbClr val="C00000"/>
                </a:solidFill>
                <a:latin typeface="Arial Narrow" panose="020B0606020202030204" pitchFamily="34" charset="0"/>
              </a:rPr>
              <a:t>private</a:t>
            </a:r>
            <a:r>
              <a:rPr lang="pt-PT" dirty="0">
                <a:solidFill>
                  <a:srgbClr val="C00000"/>
                </a:solidFill>
                <a:latin typeface="Arial Narrow" panose="020B0606020202030204" pitchFamily="34" charset="0"/>
              </a:rPr>
              <a:t> capital</a:t>
            </a:r>
            <a:endParaRPr lang="en-GB" dirty="0">
              <a:solidFill>
                <a:srgbClr val="C00000"/>
              </a:solidFill>
              <a:latin typeface="Arial Narrow" panose="020B0606020202030204" pitchFamily="34" charset="0"/>
            </a:endParaRPr>
          </a:p>
        </p:txBody>
      </p:sp>
      <p:graphicFrame>
        <p:nvGraphicFramePr>
          <p:cNvPr id="3" name="Content Placeholder 2"/>
          <p:cNvGraphicFramePr>
            <a:graphicFrameLocks noGrp="1"/>
          </p:cNvGraphicFramePr>
          <p:nvPr>
            <p:ph sz="half" idx="2"/>
            <p:extLst/>
          </p:nvPr>
        </p:nvGraphicFramePr>
        <p:xfrm>
          <a:off x="158751" y="1403230"/>
          <a:ext cx="5486010" cy="5248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 Placeholder 5"/>
          <p:cNvSpPr>
            <a:spLocks noGrp="1"/>
          </p:cNvSpPr>
          <p:nvPr>
            <p:ph type="body" sz="quarter" idx="3"/>
          </p:nvPr>
        </p:nvSpPr>
        <p:spPr>
          <a:xfrm>
            <a:off x="5895070" y="855419"/>
            <a:ext cx="6132032" cy="457436"/>
          </a:xfrm>
        </p:spPr>
        <p:txBody>
          <a:bodyPr anchor="t"/>
          <a:lstStyle/>
          <a:p>
            <a:r>
              <a:rPr lang="pt-PT" dirty="0" err="1">
                <a:solidFill>
                  <a:srgbClr val="C00000"/>
                </a:solidFill>
                <a:latin typeface="Arial Narrow" panose="020B0606020202030204" pitchFamily="34" charset="0"/>
              </a:rPr>
              <a:t>Linkage</a:t>
            </a:r>
            <a:r>
              <a:rPr lang="pt-PT" dirty="0">
                <a:solidFill>
                  <a:srgbClr val="C00000"/>
                </a:solidFill>
                <a:latin typeface="Arial Narrow" panose="020B0606020202030204" pitchFamily="34" charset="0"/>
              </a:rPr>
              <a:t> </a:t>
            </a:r>
            <a:r>
              <a:rPr lang="pt-PT" dirty="0" err="1">
                <a:solidFill>
                  <a:srgbClr val="C00000"/>
                </a:solidFill>
                <a:latin typeface="Arial Narrow" panose="020B0606020202030204" pitchFamily="34" charset="0"/>
              </a:rPr>
              <a:t>and</a:t>
            </a:r>
            <a:r>
              <a:rPr lang="pt-PT" dirty="0">
                <a:solidFill>
                  <a:srgbClr val="C00000"/>
                </a:solidFill>
                <a:latin typeface="Arial Narrow" panose="020B0606020202030204" pitchFamily="34" charset="0"/>
              </a:rPr>
              <a:t> </a:t>
            </a:r>
            <a:r>
              <a:rPr lang="pt-PT" dirty="0" err="1">
                <a:solidFill>
                  <a:srgbClr val="C00000"/>
                </a:solidFill>
                <a:latin typeface="Arial Narrow" panose="020B0606020202030204" pitchFamily="34" charset="0"/>
              </a:rPr>
              <a:t>leakage</a:t>
            </a:r>
            <a:r>
              <a:rPr lang="pt-PT" dirty="0">
                <a:solidFill>
                  <a:srgbClr val="C00000"/>
                </a:solidFill>
                <a:latin typeface="Arial Narrow" panose="020B0606020202030204" pitchFamily="34" charset="0"/>
              </a:rPr>
              <a:t> to </a:t>
            </a:r>
            <a:r>
              <a:rPr lang="pt-PT" dirty="0" err="1">
                <a:solidFill>
                  <a:srgbClr val="C00000"/>
                </a:solidFill>
                <a:latin typeface="Arial Narrow" panose="020B0606020202030204" pitchFamily="34" charset="0"/>
              </a:rPr>
              <a:t>domestic</a:t>
            </a:r>
            <a:r>
              <a:rPr lang="pt-PT" dirty="0">
                <a:solidFill>
                  <a:srgbClr val="C00000"/>
                </a:solidFill>
                <a:latin typeface="Arial Narrow" panose="020B0606020202030204" pitchFamily="34" charset="0"/>
              </a:rPr>
              <a:t> capital</a:t>
            </a:r>
            <a:endParaRPr lang="en-GB" dirty="0">
              <a:solidFill>
                <a:srgbClr val="C00000"/>
              </a:solidFill>
              <a:latin typeface="Arial Narrow" panose="020B0606020202030204" pitchFamily="34" charset="0"/>
            </a:endParaRPr>
          </a:p>
        </p:txBody>
      </p:sp>
      <p:graphicFrame>
        <p:nvGraphicFramePr>
          <p:cNvPr id="10" name="Content Placeholder 9"/>
          <p:cNvGraphicFramePr>
            <a:graphicFrameLocks noGrp="1"/>
          </p:cNvGraphicFramePr>
          <p:nvPr>
            <p:ph sz="quarter" idx="4"/>
            <p:extLst/>
          </p:nvPr>
        </p:nvGraphicFramePr>
        <p:xfrm>
          <a:off x="5967864" y="1516205"/>
          <a:ext cx="6103238" cy="516096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Slide Number Placeholder 10"/>
          <p:cNvSpPr>
            <a:spLocks noGrp="1"/>
          </p:cNvSpPr>
          <p:nvPr>
            <p:ph type="sldNum" sz="quarter" idx="12"/>
          </p:nvPr>
        </p:nvSpPr>
        <p:spPr/>
        <p:txBody>
          <a:bodyPr/>
          <a:lstStyle/>
          <a:p>
            <a:fld id="{2DE9D3F9-5390-49D6-8F32-91851A1C3B91}" type="slidenum">
              <a:rPr lang="en-GB" smtClean="0">
                <a:solidFill>
                  <a:prstClr val="black">
                    <a:tint val="75000"/>
                  </a:prstClr>
                </a:solidFill>
              </a:rPr>
              <a:pPr/>
              <a:t>14</a:t>
            </a:fld>
            <a:endParaRPr lang="en-GB">
              <a:solidFill>
                <a:prstClr val="black">
                  <a:tint val="75000"/>
                </a:prstClr>
              </a:solidFill>
            </a:endParaRPr>
          </a:p>
        </p:txBody>
      </p:sp>
    </p:spTree>
    <p:extLst>
      <p:ext uri="{BB962C8B-B14F-4D97-AF65-F5344CB8AC3E}">
        <p14:creationId xmlns:p14="http://schemas.microsoft.com/office/powerpoint/2010/main" val="3733485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dirty="0">
                <a:latin typeface="Arial Narrow" panose="020B0606020202030204" pitchFamily="34" charset="0"/>
              </a:rPr>
              <a:t>Magnitude of economic porosity</a:t>
            </a:r>
          </a:p>
        </p:txBody>
      </p:sp>
      <p:sp>
        <p:nvSpPr>
          <p:cNvPr id="3" name="Marcador de Posição de Conteúdo 2"/>
          <p:cNvSpPr>
            <a:spLocks noGrp="1"/>
          </p:cNvSpPr>
          <p:nvPr>
            <p:ph idx="1"/>
          </p:nvPr>
        </p:nvSpPr>
        <p:spPr>
          <a:xfrm>
            <a:off x="278523" y="1203434"/>
            <a:ext cx="11719035" cy="5502166"/>
          </a:xfrm>
        </p:spPr>
        <p:txBody>
          <a:bodyPr>
            <a:normAutofit/>
          </a:bodyPr>
          <a:lstStyle/>
          <a:p>
            <a:pPr>
              <a:spcBef>
                <a:spcPts val="600"/>
              </a:spcBef>
              <a:spcAft>
                <a:spcPts val="1800"/>
              </a:spcAft>
            </a:pPr>
            <a:endParaRPr lang="en-GB" sz="2400" dirty="0">
              <a:latin typeface="Arial Narrow" panose="020B0606020202030204" pitchFamily="34" charset="0"/>
            </a:endParaRP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15</a:t>
            </a:fld>
            <a:endParaRPr lang="pt-PT" dirty="0"/>
          </a:p>
        </p:txBody>
      </p:sp>
    </p:spTree>
    <p:extLst>
      <p:ext uri="{BB962C8B-B14F-4D97-AF65-F5344CB8AC3E}">
        <p14:creationId xmlns:p14="http://schemas.microsoft.com/office/powerpoint/2010/main" val="2304376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2"/>
            <a:ext cx="11790140" cy="664089"/>
          </a:xfrm>
        </p:spPr>
        <p:txBody>
          <a:bodyPr>
            <a:normAutofit/>
          </a:bodyPr>
          <a:lstStyle/>
          <a:p>
            <a:r>
              <a:rPr lang="en-GB" sz="3200" b="1" i="1" dirty="0">
                <a:solidFill>
                  <a:srgbClr val="C00000"/>
                </a:solidFill>
                <a:latin typeface="Arial Narrow" panose="020B0606020202030204" pitchFamily="34" charset="0"/>
              </a:rPr>
              <a:t>Magnitude of economic porosity – structure of economic dynamics</a:t>
            </a:r>
            <a:endParaRPr lang="en-GB" sz="3200" b="1" i="1" dirty="0">
              <a:solidFill>
                <a:srgbClr val="7030A0"/>
              </a:solidFill>
              <a:latin typeface="Arial Narrow" panose="020B0606020202030204" pitchFamily="34" charset="0"/>
            </a:endParaRPr>
          </a:p>
        </p:txBody>
      </p:sp>
      <p:pic>
        <p:nvPicPr>
          <p:cNvPr id="7" name="Content Placeholder 6"/>
          <p:cNvPicPr>
            <a:picLocks noGrp="1" noChangeAspect="1"/>
          </p:cNvPicPr>
          <p:nvPr>
            <p:ph idx="1"/>
          </p:nvPr>
        </p:nvPicPr>
        <p:blipFill>
          <a:blip r:embed="rId2"/>
          <a:stretch>
            <a:fillRect/>
          </a:stretch>
        </p:blipFill>
        <p:spPr>
          <a:xfrm>
            <a:off x="229878" y="781581"/>
            <a:ext cx="11693141" cy="5950212"/>
          </a:xfrm>
          <a:prstGeom prst="rect">
            <a:avLst/>
          </a:prstGeom>
        </p:spPr>
      </p:pic>
      <p:sp>
        <p:nvSpPr>
          <p:cNvPr id="3" name="Slide Number Placeholder 2"/>
          <p:cNvSpPr>
            <a:spLocks noGrp="1"/>
          </p:cNvSpPr>
          <p:nvPr>
            <p:ph type="sldNum" sz="quarter" idx="12"/>
          </p:nvPr>
        </p:nvSpPr>
        <p:spPr/>
        <p:txBody>
          <a:bodyPr/>
          <a:lstStyle/>
          <a:p>
            <a:fld id="{2DE9D3F9-5390-49D6-8F32-91851A1C3B91}" type="slidenum">
              <a:rPr lang="en-GB" smtClean="0"/>
              <a:t>16</a:t>
            </a:fld>
            <a:endParaRPr lang="en-GB"/>
          </a:p>
        </p:txBody>
      </p:sp>
    </p:spTree>
    <p:extLst>
      <p:ext uri="{BB962C8B-B14F-4D97-AF65-F5344CB8AC3E}">
        <p14:creationId xmlns:p14="http://schemas.microsoft.com/office/powerpoint/2010/main" val="369999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996646"/>
          </a:xfrm>
        </p:spPr>
        <p:txBody>
          <a:bodyPr>
            <a:normAutofit/>
          </a:bodyPr>
          <a:lstStyle/>
          <a:p>
            <a:r>
              <a:rPr lang="en-GB" sz="3200" b="1" i="1" dirty="0">
                <a:solidFill>
                  <a:srgbClr val="C00000"/>
                </a:solidFill>
                <a:latin typeface="Arial Narrow" panose="020B0606020202030204" pitchFamily="34" charset="0"/>
              </a:rPr>
              <a:t>Magnitude of economic porosity – taxes on mega projects (social contribution of 2 mega projects as % of their total sales)</a:t>
            </a:r>
          </a:p>
        </p:txBody>
      </p:sp>
      <p:graphicFrame>
        <p:nvGraphicFramePr>
          <p:cNvPr id="6" name="Content Placeholder 5"/>
          <p:cNvGraphicFramePr>
            <a:graphicFrameLocks noGrp="1"/>
          </p:cNvGraphicFramePr>
          <p:nvPr>
            <p:ph idx="1"/>
            <p:extLst/>
          </p:nvPr>
        </p:nvGraphicFramePr>
        <p:xfrm>
          <a:off x="738754" y="1921792"/>
          <a:ext cx="11014126" cy="3490688"/>
        </p:xfrm>
        <a:graphic>
          <a:graphicData uri="http://schemas.openxmlformats.org/drawingml/2006/table">
            <a:tbl>
              <a:tblPr firstRow="1" firstCol="1" bandRow="1"/>
              <a:tblGrid>
                <a:gridCol w="1678982">
                  <a:extLst>
                    <a:ext uri="{9D8B030D-6E8A-4147-A177-3AD203B41FA5}">
                      <a16:colId xmlns:a16="http://schemas.microsoft.com/office/drawing/2014/main" val="1884388348"/>
                    </a:ext>
                  </a:extLst>
                </a:gridCol>
                <a:gridCol w="976393">
                  <a:extLst>
                    <a:ext uri="{9D8B030D-6E8A-4147-A177-3AD203B41FA5}">
                      <a16:colId xmlns:a16="http://schemas.microsoft.com/office/drawing/2014/main" val="432665672"/>
                    </a:ext>
                  </a:extLst>
                </a:gridCol>
                <a:gridCol w="1095213">
                  <a:extLst>
                    <a:ext uri="{9D8B030D-6E8A-4147-A177-3AD203B41FA5}">
                      <a16:colId xmlns:a16="http://schemas.microsoft.com/office/drawing/2014/main" val="2664342584"/>
                    </a:ext>
                  </a:extLst>
                </a:gridCol>
                <a:gridCol w="1095214">
                  <a:extLst>
                    <a:ext uri="{9D8B030D-6E8A-4147-A177-3AD203B41FA5}">
                      <a16:colId xmlns:a16="http://schemas.microsoft.com/office/drawing/2014/main" val="842759987"/>
                    </a:ext>
                  </a:extLst>
                </a:gridCol>
                <a:gridCol w="1048719">
                  <a:extLst>
                    <a:ext uri="{9D8B030D-6E8A-4147-A177-3AD203B41FA5}">
                      <a16:colId xmlns:a16="http://schemas.microsoft.com/office/drawing/2014/main" val="4274253048"/>
                    </a:ext>
                  </a:extLst>
                </a:gridCol>
                <a:gridCol w="873071">
                  <a:extLst>
                    <a:ext uri="{9D8B030D-6E8A-4147-A177-3AD203B41FA5}">
                      <a16:colId xmlns:a16="http://schemas.microsoft.com/office/drawing/2014/main" val="4008076674"/>
                    </a:ext>
                  </a:extLst>
                </a:gridCol>
                <a:gridCol w="2779362">
                  <a:extLst>
                    <a:ext uri="{9D8B030D-6E8A-4147-A177-3AD203B41FA5}">
                      <a16:colId xmlns:a16="http://schemas.microsoft.com/office/drawing/2014/main" val="1079036836"/>
                    </a:ext>
                  </a:extLst>
                </a:gridCol>
                <a:gridCol w="1467172">
                  <a:extLst>
                    <a:ext uri="{9D8B030D-6E8A-4147-A177-3AD203B41FA5}">
                      <a16:colId xmlns:a16="http://schemas.microsoft.com/office/drawing/2014/main" val="1218269231"/>
                    </a:ext>
                  </a:extLst>
                </a:gridCol>
              </a:tblGrid>
              <a:tr h="528133">
                <a:tc rowSpan="2">
                  <a:txBody>
                    <a:bodyPr/>
                    <a:lstStyle/>
                    <a:p>
                      <a:pPr algn="just">
                        <a:lnSpc>
                          <a:spcPct val="115000"/>
                        </a:lnSpc>
                        <a:spcAft>
                          <a:spcPts val="0"/>
                        </a:spcAft>
                      </a:pPr>
                      <a:r>
                        <a:rPr lang="pt-PT" sz="2000" dirty="0">
                          <a:effectLst/>
                          <a:latin typeface="Arial Narrow" panose="020B0606020202030204" pitchFamily="34" charset="0"/>
                          <a:ea typeface="Cambria" panose="020405030504060302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15000"/>
                        </a:lnSpc>
                        <a:spcBef>
                          <a:spcPts val="600"/>
                        </a:spcBef>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Total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pt-PT" sz="2000" b="1" dirty="0">
                          <a:effectLst/>
                          <a:latin typeface="Arial Narrow" panose="020B0606020202030204" pitchFamily="34" charset="0"/>
                          <a:ea typeface="Calibri" panose="020F0502020204030204" pitchFamily="34" charset="0"/>
                          <a:cs typeface="Times New Roman" panose="02020603050405020304" pitchFamily="18" charset="0"/>
                        </a:rPr>
                        <a:t>Direct</a:t>
                      </a:r>
                      <a:r>
                        <a:rPr lang="pt-PT" sz="2000" b="1" baseline="0" dirty="0">
                          <a:effectLst/>
                          <a:latin typeface="Arial Narrow" panose="020B0606020202030204" pitchFamily="34" charset="0"/>
                          <a:ea typeface="Calibri" panose="020F0502020204030204" pitchFamily="34" charset="0"/>
                          <a:cs typeface="Times New Roman" panose="02020603050405020304" pitchFamily="18" charset="0"/>
                        </a:rPr>
                        <a:t> Taxes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endParaRPr lang="en-US"/>
                    </a:p>
                  </a:txBody>
                  <a:tcPr/>
                </a:tc>
                <a:tc gridSpan="2">
                  <a:txBody>
                    <a:bodyPr/>
                    <a:lstStyle/>
                    <a:p>
                      <a:pPr algn="ctr">
                        <a:lnSpc>
                          <a:spcPct val="115000"/>
                        </a:lnSpc>
                        <a:spcAft>
                          <a:spcPts val="0"/>
                        </a:spcAft>
                      </a:pPr>
                      <a:r>
                        <a:rPr lang="pt-PT" sz="2000" b="1">
                          <a:effectLst/>
                          <a:latin typeface="Arial Narrow" panose="020B0606020202030204" pitchFamily="34" charset="0"/>
                          <a:ea typeface="Cambria" panose="02040503050406030204" pitchFamily="18" charset="0"/>
                          <a:cs typeface="Times New Roman" panose="02020603050405020304" pitchFamily="18" charset="0"/>
                        </a:rPr>
                        <a:t>Royalties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hMerge="1">
                  <a:txBody>
                    <a:bodyPr/>
                    <a:lstStyle/>
                    <a:p>
                      <a:endParaRPr lang="en-US"/>
                    </a:p>
                  </a:txBody>
                  <a:tcPr/>
                </a:tc>
                <a:tc rowSpan="2">
                  <a:txBody>
                    <a:bodyPr/>
                    <a:lstStyle/>
                    <a:p>
                      <a:pPr algn="ctr">
                        <a:lnSpc>
                          <a:spcPct val="115000"/>
                        </a:lnSpc>
                        <a:spcBef>
                          <a:spcPts val="600"/>
                        </a:spcBef>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Corporate</a:t>
                      </a:r>
                      <a:r>
                        <a:rPr lang="en-GB" sz="2000" b="1" kern="1200" baseline="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 Social Responsibility</a:t>
                      </a:r>
                    </a:p>
                    <a:p>
                      <a:pPr algn="ctr">
                        <a:lnSpc>
                          <a:spcPct val="115000"/>
                        </a:lnSpc>
                        <a:spcBef>
                          <a:spcPts val="600"/>
                        </a:spcBef>
                        <a:spcAft>
                          <a:spcPts val="0"/>
                        </a:spcAft>
                      </a:pPr>
                      <a:r>
                        <a:rPr lang="en-GB" sz="2000" b="1" kern="1200" baseline="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Surface taxes</a:t>
                      </a:r>
                    </a:p>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3330767"/>
                  </a:ext>
                </a:extLst>
              </a:tr>
              <a:tr h="1378156">
                <a:tc vMerge="1">
                  <a:txBody>
                    <a:bodyPr/>
                    <a:lstStyle/>
                    <a:p>
                      <a:endParaRPr lang="en-US"/>
                    </a:p>
                  </a:txBody>
                  <a:tcPr/>
                </a:tc>
                <a:tc vMerge="1">
                  <a:txBody>
                    <a:bodyPr/>
                    <a:lstStyle/>
                    <a:p>
                      <a:endParaRPr lang="en-US"/>
                    </a:p>
                  </a:txBody>
                  <a:tcPr/>
                </a:tc>
                <a:tc>
                  <a:txBody>
                    <a:bodyPr/>
                    <a:lstStyle/>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IRPC</a:t>
                      </a:r>
                    </a:p>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IRPS</a:t>
                      </a:r>
                    </a:p>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Cash</a:t>
                      </a:r>
                    </a:p>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In</a:t>
                      </a:r>
                      <a:r>
                        <a:rPr lang="en-GB" sz="2000" b="1" kern="1200" baseline="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 kind</a:t>
                      </a:r>
                    </a:p>
                    <a:p>
                      <a:pPr algn="ctr">
                        <a:lnSpc>
                          <a:spcPct val="115000"/>
                        </a:lnSpc>
                        <a:spcAft>
                          <a:spcPts val="0"/>
                        </a:spcAft>
                      </a:pPr>
                      <a:r>
                        <a:rPr lang="en-GB" sz="2000" b="1" kern="1200" baseline="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805779339"/>
                  </a:ext>
                </a:extLst>
              </a:tr>
              <a:tr h="528133">
                <a:tc>
                  <a:txBody>
                    <a:bodyPr/>
                    <a:lstStyle/>
                    <a:p>
                      <a:pPr algn="just">
                        <a:lnSpc>
                          <a:spcPct val="115000"/>
                        </a:lnSpc>
                        <a:spcAft>
                          <a:spcPts val="0"/>
                        </a:spcAft>
                      </a:pPr>
                      <a:r>
                        <a:rPr lang="pt-PT" sz="2000" dirty="0">
                          <a:effectLst/>
                          <a:latin typeface="Arial Narrow" panose="020B0606020202030204" pitchFamily="34" charset="0"/>
                          <a:ea typeface="Cambria" panose="02040503050406030204" pitchFamily="18" charset="0"/>
                          <a:cs typeface="Times New Roman" panose="02020603050405020304" pitchFamily="18" charset="0"/>
                        </a:rPr>
                        <a:t>Kenmare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0,1%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6858818"/>
                  </a:ext>
                </a:extLst>
              </a:tr>
              <a:tr h="528133">
                <a:tc>
                  <a:txBody>
                    <a:bodyPr/>
                    <a:lstStyle/>
                    <a:p>
                      <a:pPr algn="just">
                        <a:lnSpc>
                          <a:spcPct val="115000"/>
                        </a:lnSpc>
                        <a:spcAft>
                          <a:spcPts val="0"/>
                        </a:spcAft>
                      </a:pPr>
                      <a:r>
                        <a:rPr lang="pt-PT" sz="2000">
                          <a:effectLst/>
                          <a:latin typeface="Arial Narrow" panose="020B0606020202030204" pitchFamily="34" charset="0"/>
                          <a:ea typeface="Cambria" panose="02040503050406030204" pitchFamily="18" charset="0"/>
                          <a:cs typeface="Times New Roman" panose="02020603050405020304" pitchFamily="18" charset="0"/>
                        </a:rPr>
                        <a:t>Sasol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0,003%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0,3%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2,5%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4377237"/>
                  </a:ext>
                </a:extLst>
              </a:tr>
              <a:tr h="528133">
                <a:tc>
                  <a:txBody>
                    <a:bodyPr/>
                    <a:lstStyle/>
                    <a:p>
                      <a:pPr algn="just">
                        <a:lnSpc>
                          <a:spcPct val="115000"/>
                        </a:lnSpc>
                        <a:spcAft>
                          <a:spcPts val="0"/>
                        </a:spcAft>
                      </a:pPr>
                      <a:r>
                        <a:rPr lang="pt-PT" sz="2000" dirty="0">
                          <a:effectLst/>
                          <a:latin typeface="Arial Narrow" panose="020B0606020202030204" pitchFamily="34" charset="0"/>
                          <a:ea typeface="Cambria" panose="02040503050406030204" pitchFamily="18" charset="0"/>
                          <a:cs typeface="Times New Roman" panose="02020603050405020304" pitchFamily="18" charset="0"/>
                        </a:rPr>
                        <a:t>Total</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0,07%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0,02%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22196455"/>
                  </a:ext>
                </a:extLst>
              </a:tr>
            </a:tbl>
          </a:graphicData>
        </a:graphic>
      </p:graphicFrame>
      <p:sp>
        <p:nvSpPr>
          <p:cNvPr id="4" name="Slide Number Placeholder 3"/>
          <p:cNvSpPr>
            <a:spLocks noGrp="1"/>
          </p:cNvSpPr>
          <p:nvPr>
            <p:ph type="sldNum" sz="quarter" idx="12"/>
          </p:nvPr>
        </p:nvSpPr>
        <p:spPr/>
        <p:txBody>
          <a:bodyPr/>
          <a:lstStyle/>
          <a:p>
            <a:fld id="{2DE9D3F9-5390-49D6-8F32-91851A1C3B91}" type="slidenum">
              <a:rPr lang="en-GB" smtClean="0"/>
              <a:t>17</a:t>
            </a:fld>
            <a:endParaRPr lang="en-GB"/>
          </a:p>
        </p:txBody>
      </p:sp>
    </p:spTree>
    <p:extLst>
      <p:ext uri="{BB962C8B-B14F-4D97-AF65-F5344CB8AC3E}">
        <p14:creationId xmlns:p14="http://schemas.microsoft.com/office/powerpoint/2010/main" val="3487346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1280782"/>
          </a:xfrm>
        </p:spPr>
        <p:txBody>
          <a:bodyPr>
            <a:normAutofit fontScale="90000"/>
          </a:bodyPr>
          <a:lstStyle/>
          <a:p>
            <a:r>
              <a:rPr lang="en-GB" sz="3200" b="1" i="1" dirty="0">
                <a:solidFill>
                  <a:srgbClr val="C00000"/>
                </a:solidFill>
                <a:latin typeface="Arial Narrow" panose="020B0606020202030204" pitchFamily="34" charset="0"/>
              </a:rPr>
              <a:t>Magnitude of economic porosity – taxes on mega projects [ratio of government revenue from corporate tax (IRPC) to personal income tax (IRPS), with and without tax incentives on mega projects – base 100 index]</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39095940"/>
              </p:ext>
            </p:extLst>
          </p:nvPr>
        </p:nvGraphicFramePr>
        <p:xfrm>
          <a:off x="707752" y="2469399"/>
          <a:ext cx="10646048" cy="3321801"/>
        </p:xfrm>
        <a:graphic>
          <a:graphicData uri="http://schemas.openxmlformats.org/drawingml/2006/table">
            <a:tbl>
              <a:tblPr firstRow="1" firstCol="1" bandRow="1"/>
              <a:tblGrid>
                <a:gridCol w="2677658">
                  <a:extLst>
                    <a:ext uri="{9D8B030D-6E8A-4147-A177-3AD203B41FA5}">
                      <a16:colId xmlns:a16="http://schemas.microsoft.com/office/drawing/2014/main" val="619492011"/>
                    </a:ext>
                  </a:extLst>
                </a:gridCol>
                <a:gridCol w="669414">
                  <a:extLst>
                    <a:ext uri="{9D8B030D-6E8A-4147-A177-3AD203B41FA5}">
                      <a16:colId xmlns:a16="http://schemas.microsoft.com/office/drawing/2014/main" val="891904572"/>
                    </a:ext>
                  </a:extLst>
                </a:gridCol>
                <a:gridCol w="669414">
                  <a:extLst>
                    <a:ext uri="{9D8B030D-6E8A-4147-A177-3AD203B41FA5}">
                      <a16:colId xmlns:a16="http://schemas.microsoft.com/office/drawing/2014/main" val="2444756725"/>
                    </a:ext>
                  </a:extLst>
                </a:gridCol>
                <a:gridCol w="669414">
                  <a:extLst>
                    <a:ext uri="{9D8B030D-6E8A-4147-A177-3AD203B41FA5}">
                      <a16:colId xmlns:a16="http://schemas.microsoft.com/office/drawing/2014/main" val="2832570075"/>
                    </a:ext>
                  </a:extLst>
                </a:gridCol>
                <a:gridCol w="669414">
                  <a:extLst>
                    <a:ext uri="{9D8B030D-6E8A-4147-A177-3AD203B41FA5}">
                      <a16:colId xmlns:a16="http://schemas.microsoft.com/office/drawing/2014/main" val="1880973103"/>
                    </a:ext>
                  </a:extLst>
                </a:gridCol>
                <a:gridCol w="669414">
                  <a:extLst>
                    <a:ext uri="{9D8B030D-6E8A-4147-A177-3AD203B41FA5}">
                      <a16:colId xmlns:a16="http://schemas.microsoft.com/office/drawing/2014/main" val="3954737410"/>
                    </a:ext>
                  </a:extLst>
                </a:gridCol>
                <a:gridCol w="669414">
                  <a:extLst>
                    <a:ext uri="{9D8B030D-6E8A-4147-A177-3AD203B41FA5}">
                      <a16:colId xmlns:a16="http://schemas.microsoft.com/office/drawing/2014/main" val="2243232356"/>
                    </a:ext>
                  </a:extLst>
                </a:gridCol>
                <a:gridCol w="669414">
                  <a:extLst>
                    <a:ext uri="{9D8B030D-6E8A-4147-A177-3AD203B41FA5}">
                      <a16:colId xmlns:a16="http://schemas.microsoft.com/office/drawing/2014/main" val="3382583784"/>
                    </a:ext>
                  </a:extLst>
                </a:gridCol>
                <a:gridCol w="669414">
                  <a:extLst>
                    <a:ext uri="{9D8B030D-6E8A-4147-A177-3AD203B41FA5}">
                      <a16:colId xmlns:a16="http://schemas.microsoft.com/office/drawing/2014/main" val="4182739720"/>
                    </a:ext>
                  </a:extLst>
                </a:gridCol>
                <a:gridCol w="669414">
                  <a:extLst>
                    <a:ext uri="{9D8B030D-6E8A-4147-A177-3AD203B41FA5}">
                      <a16:colId xmlns:a16="http://schemas.microsoft.com/office/drawing/2014/main" val="420695603"/>
                    </a:ext>
                  </a:extLst>
                </a:gridCol>
                <a:gridCol w="669414">
                  <a:extLst>
                    <a:ext uri="{9D8B030D-6E8A-4147-A177-3AD203B41FA5}">
                      <a16:colId xmlns:a16="http://schemas.microsoft.com/office/drawing/2014/main" val="3840314103"/>
                    </a:ext>
                  </a:extLst>
                </a:gridCol>
                <a:gridCol w="669414">
                  <a:extLst>
                    <a:ext uri="{9D8B030D-6E8A-4147-A177-3AD203B41FA5}">
                      <a16:colId xmlns:a16="http://schemas.microsoft.com/office/drawing/2014/main" val="4021929206"/>
                    </a:ext>
                  </a:extLst>
                </a:gridCol>
                <a:gridCol w="604836">
                  <a:extLst>
                    <a:ext uri="{9D8B030D-6E8A-4147-A177-3AD203B41FA5}">
                      <a16:colId xmlns:a16="http://schemas.microsoft.com/office/drawing/2014/main" val="2360190196"/>
                    </a:ext>
                  </a:extLst>
                </a:gridCol>
              </a:tblGrid>
              <a:tr h="1107267">
                <a:tc>
                  <a:txBody>
                    <a:bodyPr/>
                    <a:lstStyle/>
                    <a:p>
                      <a:pPr algn="just">
                        <a:lnSpc>
                          <a:spcPct val="115000"/>
                        </a:lnSpc>
                        <a:spcBef>
                          <a:spcPts val="200"/>
                        </a:spcBef>
                        <a:spcAft>
                          <a:spcPts val="200"/>
                        </a:spcAft>
                      </a:pPr>
                      <a:r>
                        <a:rPr lang="pt-PT" sz="2000" dirty="0">
                          <a:effectLst/>
                          <a:latin typeface="Arial Narrow" panose="020B0606020202030204" pitchFamily="34" charset="0"/>
                          <a:ea typeface="Cambria" panose="02040503050406030204" pitchFamily="18"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1999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2009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200"/>
                        </a:spcBef>
                        <a:spcAft>
                          <a:spcPts val="200"/>
                        </a:spcAft>
                      </a:pPr>
                      <a:r>
                        <a:rPr lang="en-GB" sz="2000" b="1"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2010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6875711"/>
                  </a:ext>
                </a:extLst>
              </a:tr>
              <a:tr h="1107267">
                <a:tc>
                  <a:txBody>
                    <a:bodyPr/>
                    <a:lstStyle/>
                    <a:p>
                      <a:pPr algn="just">
                        <a:lnSpc>
                          <a:spcPct val="115000"/>
                        </a:lnSpc>
                        <a:spcAft>
                          <a:spcPts val="0"/>
                        </a:spcAft>
                      </a:pPr>
                      <a:endParaRPr lang="pt-PT" sz="2000" dirty="0">
                        <a:effectLst/>
                        <a:latin typeface="Arial Narrow" panose="020B0606020202030204" pitchFamily="34" charset="0"/>
                        <a:ea typeface="Cambria" panose="02040503050406030204" pitchFamily="18" charset="0"/>
                        <a:cs typeface="Times New Roman" panose="02020603050405020304" pitchFamily="18" charset="0"/>
                      </a:endParaRPr>
                    </a:p>
                    <a:p>
                      <a:pPr algn="just">
                        <a:lnSpc>
                          <a:spcPct val="115000"/>
                        </a:lnSpc>
                        <a:spcAft>
                          <a:spcPts val="0"/>
                        </a:spcAft>
                      </a:pPr>
                      <a:r>
                        <a:rPr lang="pt-PT" sz="2000" dirty="0">
                          <a:effectLst/>
                          <a:latin typeface="Arial Narrow" panose="020B0606020202030204" pitchFamily="34" charset="0"/>
                          <a:ea typeface="Cambria" panose="02040503050406030204" pitchFamily="18" charset="0"/>
                          <a:cs typeface="Times New Roman" panose="02020603050405020304" pitchFamily="18" charset="0"/>
                        </a:rPr>
                        <a:t>IRPC/IRPS </a:t>
                      </a:r>
                      <a:r>
                        <a:rPr lang="pt-PT" sz="2000" dirty="0" err="1">
                          <a:effectLst/>
                          <a:latin typeface="Arial Narrow" panose="020B0606020202030204" pitchFamily="34" charset="0"/>
                          <a:ea typeface="Cambria" panose="02040503050406030204" pitchFamily="18" charset="0"/>
                          <a:cs typeface="Times New Roman" panose="02020603050405020304" pitchFamily="18" charset="0"/>
                        </a:rPr>
                        <a:t>with</a:t>
                      </a:r>
                      <a:r>
                        <a:rPr lang="pt-PT" sz="2000" dirty="0">
                          <a:effectLst/>
                          <a:latin typeface="Arial Narrow" panose="020B0606020202030204" pitchFamily="34" charset="0"/>
                          <a:ea typeface="Cambria" panose="02040503050406030204" pitchFamily="18" charset="0"/>
                          <a:cs typeface="Times New Roman" panose="02020603050405020304" pitchFamily="18" charset="0"/>
                        </a:rPr>
                        <a:t> incentives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88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60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55</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50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40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42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53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67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91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96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96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114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11301"/>
                  </a:ext>
                </a:extLst>
              </a:tr>
              <a:tr h="1107267">
                <a:tc>
                  <a:txBody>
                    <a:bodyPr/>
                    <a:lstStyle/>
                    <a:p>
                      <a:pPr algn="just">
                        <a:lnSpc>
                          <a:spcPct val="115000"/>
                        </a:lnSpc>
                        <a:spcAft>
                          <a:spcPts val="0"/>
                        </a:spcAft>
                      </a:pPr>
                      <a:endParaRPr lang="pt-PT" sz="2000" dirty="0">
                        <a:effectLst/>
                        <a:latin typeface="Arial Narrow" panose="020B0606020202030204" pitchFamily="34" charset="0"/>
                        <a:ea typeface="Cambria" panose="02040503050406030204" pitchFamily="18" charset="0"/>
                        <a:cs typeface="Times New Roman" panose="02020603050405020304" pitchFamily="18" charset="0"/>
                      </a:endParaRPr>
                    </a:p>
                    <a:p>
                      <a:pPr algn="l">
                        <a:lnSpc>
                          <a:spcPct val="115000"/>
                        </a:lnSpc>
                        <a:spcAft>
                          <a:spcPts val="0"/>
                        </a:spcAft>
                      </a:pPr>
                      <a:r>
                        <a:rPr lang="pt-PT" sz="2000" dirty="0">
                          <a:effectLst/>
                          <a:latin typeface="Arial Narrow" panose="020B0606020202030204" pitchFamily="34" charset="0"/>
                          <a:ea typeface="Cambria" panose="02040503050406030204" pitchFamily="18" charset="0"/>
                          <a:cs typeface="Times New Roman" panose="02020603050405020304" pitchFamily="18" charset="0"/>
                        </a:rPr>
                        <a:t>IRPC/IRPS</a:t>
                      </a:r>
                      <a:r>
                        <a:rPr lang="pt-PT" sz="2000" baseline="0" dirty="0">
                          <a:effectLst/>
                          <a:latin typeface="Arial Narrow" panose="020B0606020202030204" pitchFamily="34" charset="0"/>
                          <a:ea typeface="Cambria" panose="02040503050406030204" pitchFamily="18" charset="0"/>
                          <a:cs typeface="Times New Roman" panose="02020603050405020304" pitchFamily="18" charset="0"/>
                        </a:rPr>
                        <a:t> </a:t>
                      </a:r>
                      <a:r>
                        <a:rPr lang="pt-PT" sz="2000" dirty="0">
                          <a:effectLst/>
                          <a:latin typeface="Arial Narrow" panose="020B0606020202030204" pitchFamily="34" charset="0"/>
                          <a:ea typeface="Cambria" panose="02040503050406030204" pitchFamily="18" charset="0"/>
                          <a:cs typeface="Times New Roman" panose="02020603050405020304" pitchFamily="18" charset="0"/>
                        </a:rPr>
                        <a:t>without  incentives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na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na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na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na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43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107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127</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149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173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a:solidFill>
                            <a:srgbClr val="000000"/>
                          </a:solidFill>
                          <a:effectLst/>
                          <a:latin typeface="Arial Narrow" panose="020B0606020202030204" pitchFamily="34" charset="0"/>
                          <a:ea typeface="Calibri" panose="020F0502020204030204" pitchFamily="34" charset="0"/>
                          <a:cs typeface="Arial" panose="020B0604020202020204" pitchFamily="34" charset="0"/>
                        </a:rPr>
                        <a:t>149</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135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n-GB" sz="2000" kern="1200" dirty="0">
                          <a:solidFill>
                            <a:srgbClr val="000000"/>
                          </a:solidFill>
                          <a:effectLst/>
                          <a:latin typeface="Arial Narrow" panose="020B0606020202030204" pitchFamily="34" charset="0"/>
                          <a:ea typeface="Calibri" panose="020F0502020204030204" pitchFamily="34" charset="0"/>
                          <a:cs typeface="Arial" panose="020B0604020202020204" pitchFamily="34" charset="0"/>
                        </a:rPr>
                        <a:t>128</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962742"/>
                  </a:ext>
                </a:extLst>
              </a:tr>
            </a:tbl>
          </a:graphicData>
        </a:graphic>
      </p:graphicFrame>
      <p:sp>
        <p:nvSpPr>
          <p:cNvPr id="4" name="Slide Number Placeholder 3"/>
          <p:cNvSpPr>
            <a:spLocks noGrp="1"/>
          </p:cNvSpPr>
          <p:nvPr>
            <p:ph type="sldNum" sz="quarter" idx="12"/>
          </p:nvPr>
        </p:nvSpPr>
        <p:spPr/>
        <p:txBody>
          <a:bodyPr/>
          <a:lstStyle/>
          <a:p>
            <a:fld id="{2DE9D3F9-5390-49D6-8F32-91851A1C3B91}" type="slidenum">
              <a:rPr lang="en-GB" smtClean="0"/>
              <a:t>18</a:t>
            </a:fld>
            <a:endParaRPr lang="en-GB"/>
          </a:p>
        </p:txBody>
      </p:sp>
    </p:spTree>
    <p:extLst>
      <p:ext uri="{BB962C8B-B14F-4D97-AF65-F5344CB8AC3E}">
        <p14:creationId xmlns:p14="http://schemas.microsoft.com/office/powerpoint/2010/main" val="35949852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3"/>
            <a:ext cx="11790140" cy="582356"/>
          </a:xfrm>
        </p:spPr>
        <p:txBody>
          <a:bodyPr>
            <a:normAutofit/>
          </a:bodyPr>
          <a:lstStyle/>
          <a:p>
            <a:r>
              <a:rPr lang="en-GB" sz="3200" b="1" i="1" dirty="0">
                <a:solidFill>
                  <a:srgbClr val="C00000"/>
                </a:solidFill>
                <a:latin typeface="Arial Narrow" panose="020B0606020202030204" pitchFamily="34" charset="0"/>
              </a:rPr>
              <a:t>Magnitude of economic porosity – taxes on mega projects</a:t>
            </a:r>
            <a:endParaRPr lang="en-GB" sz="3200" b="1" i="1" dirty="0">
              <a:solidFill>
                <a:srgbClr val="7030A0"/>
              </a:solidFill>
              <a:latin typeface="Arial Narrow" panose="020B0606020202030204" pitchFamily="34" charset="0"/>
            </a:endParaRPr>
          </a:p>
        </p:txBody>
      </p:sp>
      <p:pic>
        <p:nvPicPr>
          <p:cNvPr id="4" name="Content Placeholder 3"/>
          <p:cNvPicPr>
            <a:picLocks noGrp="1" noChangeAspect="1"/>
          </p:cNvPicPr>
          <p:nvPr>
            <p:ph idx="1"/>
          </p:nvPr>
        </p:nvPicPr>
        <p:blipFill>
          <a:blip r:embed="rId2"/>
          <a:stretch>
            <a:fillRect/>
          </a:stretch>
        </p:blipFill>
        <p:spPr>
          <a:xfrm>
            <a:off x="326936" y="756040"/>
            <a:ext cx="11539830" cy="6002347"/>
          </a:xfrm>
          <a:prstGeom prst="rect">
            <a:avLst/>
          </a:prstGeom>
        </p:spPr>
      </p:pic>
      <p:sp>
        <p:nvSpPr>
          <p:cNvPr id="5" name="Slide Number Placeholder 4"/>
          <p:cNvSpPr>
            <a:spLocks noGrp="1"/>
          </p:cNvSpPr>
          <p:nvPr>
            <p:ph type="sldNum" sz="quarter" idx="12"/>
          </p:nvPr>
        </p:nvSpPr>
        <p:spPr/>
        <p:txBody>
          <a:bodyPr/>
          <a:lstStyle/>
          <a:p>
            <a:fld id="{2DE9D3F9-5390-49D6-8F32-91851A1C3B91}" type="slidenum">
              <a:rPr lang="en-GB" smtClean="0"/>
              <a:t>19</a:t>
            </a:fld>
            <a:endParaRPr lang="en-GB"/>
          </a:p>
        </p:txBody>
      </p:sp>
    </p:spTree>
    <p:extLst>
      <p:ext uri="{BB962C8B-B14F-4D97-AF65-F5344CB8AC3E}">
        <p14:creationId xmlns:p14="http://schemas.microsoft.com/office/powerpoint/2010/main" val="287124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2800" b="1" i="1" dirty="0" err="1">
                <a:solidFill>
                  <a:srgbClr val="C00000"/>
                </a:solidFill>
                <a:latin typeface="Arial Narrow" panose="020B0606020202030204" pitchFamily="34" charset="0"/>
              </a:rPr>
              <a:t>Struture</a:t>
            </a:r>
            <a:r>
              <a:rPr lang="en-GB" sz="2800" b="1" i="1" dirty="0">
                <a:solidFill>
                  <a:srgbClr val="C00000"/>
                </a:solidFill>
                <a:latin typeface="Arial Narrow" panose="020B0606020202030204" pitchFamily="34" charset="0"/>
              </a:rPr>
              <a:t> of the presentation</a:t>
            </a:r>
          </a:p>
        </p:txBody>
      </p:sp>
      <p:sp>
        <p:nvSpPr>
          <p:cNvPr id="3" name="Marcador de Posição de Conteúdo 2"/>
          <p:cNvSpPr>
            <a:spLocks noGrp="1"/>
          </p:cNvSpPr>
          <p:nvPr>
            <p:ph idx="1"/>
          </p:nvPr>
        </p:nvSpPr>
        <p:spPr>
          <a:xfrm>
            <a:off x="278523" y="1203434"/>
            <a:ext cx="11719035" cy="5502166"/>
          </a:xfrm>
        </p:spPr>
        <p:txBody>
          <a:bodyPr>
            <a:normAutofit/>
          </a:bodyPr>
          <a:lstStyle/>
          <a:p>
            <a:pPr>
              <a:spcBef>
                <a:spcPts val="600"/>
              </a:spcBef>
              <a:spcAft>
                <a:spcPts val="1800"/>
              </a:spcAft>
            </a:pPr>
            <a:r>
              <a:rPr lang="en-GB" sz="2400" dirty="0">
                <a:latin typeface="Arial Narrow" panose="020B0606020202030204" pitchFamily="34" charset="0"/>
              </a:rPr>
              <a:t>“Taxation and State formation” within a broader, political economy perspective – to understand problems and challenges, to understand and define direction of change</a:t>
            </a:r>
          </a:p>
          <a:p>
            <a:pPr>
              <a:spcBef>
                <a:spcPts val="600"/>
              </a:spcBef>
              <a:spcAft>
                <a:spcPts val="1800"/>
              </a:spcAft>
            </a:pPr>
            <a:r>
              <a:rPr lang="en-GB" sz="2400" dirty="0">
                <a:latin typeface="Arial Narrow" panose="020B0606020202030204" pitchFamily="34" charset="0"/>
              </a:rPr>
              <a:t>Economic porosity: definitions and consequences</a:t>
            </a:r>
          </a:p>
          <a:p>
            <a:pPr>
              <a:spcBef>
                <a:spcPts val="600"/>
              </a:spcBef>
              <a:spcAft>
                <a:spcPts val="1800"/>
              </a:spcAft>
            </a:pPr>
            <a:r>
              <a:rPr lang="en-GB" sz="2400" dirty="0">
                <a:latin typeface="Arial Narrow" panose="020B0606020202030204" pitchFamily="34" charset="0"/>
              </a:rPr>
              <a:t>The argument: historical rationale for economic porosity</a:t>
            </a:r>
          </a:p>
          <a:p>
            <a:pPr>
              <a:spcBef>
                <a:spcPts val="600"/>
              </a:spcBef>
              <a:spcAft>
                <a:spcPts val="1800"/>
              </a:spcAft>
            </a:pPr>
            <a:r>
              <a:rPr lang="en-GB" sz="2400" dirty="0">
                <a:latin typeface="Arial Narrow" panose="020B0606020202030204" pitchFamily="34" charset="0"/>
              </a:rPr>
              <a:t>Magnitude of economic porosity: Structure of economic dynamics, Taxes on mega projects, Investment and reinvestment, Capital flight, Public debt</a:t>
            </a:r>
          </a:p>
          <a:p>
            <a:pPr>
              <a:spcBef>
                <a:spcPts val="600"/>
              </a:spcBef>
              <a:spcAft>
                <a:spcPts val="1800"/>
              </a:spcAft>
            </a:pPr>
            <a:r>
              <a:rPr lang="en-GB" sz="2400" dirty="0">
                <a:latin typeface="Arial Narrow" panose="020B0606020202030204" pitchFamily="34" charset="0"/>
              </a:rPr>
              <a:t>Questions/challenges for “taxation and State building”</a:t>
            </a:r>
          </a:p>
          <a:p>
            <a:pPr>
              <a:spcBef>
                <a:spcPts val="600"/>
              </a:spcBef>
              <a:spcAft>
                <a:spcPts val="1800"/>
              </a:spcAft>
            </a:pPr>
            <a:endParaRPr lang="en-GB" sz="2400" dirty="0">
              <a:latin typeface="Arial Narrow" panose="020B0606020202030204" pitchFamily="34" charset="0"/>
            </a:endParaRP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2</a:t>
            </a:fld>
            <a:endParaRPr lang="pt-PT" dirty="0"/>
          </a:p>
        </p:txBody>
      </p:sp>
    </p:spTree>
    <p:extLst>
      <p:ext uri="{BB962C8B-B14F-4D97-AF65-F5344CB8AC3E}">
        <p14:creationId xmlns:p14="http://schemas.microsoft.com/office/powerpoint/2010/main" val="1372530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779670"/>
          </a:xfrm>
        </p:spPr>
        <p:txBody>
          <a:bodyPr>
            <a:normAutofit/>
          </a:bodyPr>
          <a:lstStyle/>
          <a:p>
            <a:r>
              <a:rPr lang="en-GB" sz="3200" b="1" i="1" dirty="0">
                <a:solidFill>
                  <a:srgbClr val="C00000"/>
                </a:solidFill>
                <a:latin typeface="Arial Narrow" panose="020B0606020202030204" pitchFamily="34" charset="0"/>
              </a:rPr>
              <a:t>Magnitude of economic porosity – taxes on mega projects</a:t>
            </a:r>
          </a:p>
        </p:txBody>
      </p:sp>
      <p:sp>
        <p:nvSpPr>
          <p:cNvPr id="3" name="Content Placeholder 2"/>
          <p:cNvSpPr>
            <a:spLocks noGrp="1"/>
          </p:cNvSpPr>
          <p:nvPr>
            <p:ph idx="1"/>
          </p:nvPr>
        </p:nvSpPr>
        <p:spPr>
          <a:xfrm>
            <a:off x="229878" y="1214034"/>
            <a:ext cx="11790140" cy="5477944"/>
          </a:xfrm>
        </p:spPr>
        <p:txBody>
          <a:bodyPr>
            <a:normAutofit/>
          </a:bodyPr>
          <a:lstStyle/>
          <a:p>
            <a:pPr>
              <a:spcBef>
                <a:spcPts val="300"/>
              </a:spcBef>
              <a:spcAft>
                <a:spcPts val="1500"/>
              </a:spcAft>
            </a:pPr>
            <a:r>
              <a:rPr lang="en-GB" sz="2400" dirty="0">
                <a:latin typeface="Arial Narrow" panose="020B0606020202030204" pitchFamily="34" charset="0"/>
              </a:rPr>
              <a:t>Losses from tax incentives between 2003-2013: approximately US$ 2 billion from 3 companies only (</a:t>
            </a:r>
            <a:r>
              <a:rPr lang="en-GB" sz="2400" dirty="0" err="1">
                <a:latin typeface="Arial Narrow" panose="020B0606020202030204" pitchFamily="34" charset="0"/>
              </a:rPr>
              <a:t>Mozal</a:t>
            </a:r>
            <a:r>
              <a:rPr lang="en-GB" sz="2400" dirty="0">
                <a:latin typeface="Arial Narrow" panose="020B0606020202030204" pitchFamily="34" charset="0"/>
              </a:rPr>
              <a:t>, Kenmare and </a:t>
            </a:r>
            <a:r>
              <a:rPr lang="en-GB" sz="2400" dirty="0" err="1">
                <a:latin typeface="Arial Narrow" panose="020B0606020202030204" pitchFamily="34" charset="0"/>
              </a:rPr>
              <a:t>Sazol</a:t>
            </a:r>
            <a:r>
              <a:rPr lang="en-GB" sz="2400" dirty="0">
                <a:latin typeface="Arial Narrow" panose="020B0606020202030204" pitchFamily="34" charset="0"/>
              </a:rPr>
              <a:t>), for which we have more systematic data.</a:t>
            </a:r>
          </a:p>
          <a:p>
            <a:pPr>
              <a:spcBef>
                <a:spcPts val="300"/>
              </a:spcBef>
              <a:spcAft>
                <a:spcPts val="1500"/>
              </a:spcAft>
            </a:pPr>
            <a:r>
              <a:rPr lang="en-GB" sz="2400" dirty="0">
                <a:latin typeface="Arial Narrow" panose="020B0606020202030204" pitchFamily="34" charset="0"/>
              </a:rPr>
              <a:t>Taxes on capital gains from transactions between multinationals of concessions of Mozambican natural resources:</a:t>
            </a:r>
          </a:p>
          <a:p>
            <a:pPr lvl="1">
              <a:spcBef>
                <a:spcPts val="300"/>
              </a:spcBef>
              <a:spcAft>
                <a:spcPts val="1500"/>
              </a:spcAft>
            </a:pPr>
            <a:r>
              <a:rPr lang="en-GB" sz="2000" dirty="0">
                <a:latin typeface="Arial Narrow" panose="020B0606020202030204" pitchFamily="34" charset="0"/>
              </a:rPr>
              <a:t>Loss of approximately US$ 1.6 billion over the period 2009-2013, prior to taxation being introduced</a:t>
            </a:r>
          </a:p>
          <a:p>
            <a:pPr lvl="1">
              <a:spcBef>
                <a:spcPts val="300"/>
              </a:spcBef>
              <a:spcAft>
                <a:spcPts val="1500"/>
              </a:spcAft>
            </a:pPr>
            <a:r>
              <a:rPr lang="en-GB" sz="2000" dirty="0">
                <a:latin typeface="Arial Narrow" panose="020B0606020202030204" pitchFamily="34" charset="0"/>
              </a:rPr>
              <a:t>Capital gains tax has become the single most important source of direct tax revenue. The Tax Authority reports that they are monitoring, for tax purposes, 15 such cases – this shows that it can be done, but also shows the extent of negotiation between multinationals with minerals-energy concessions</a:t>
            </a:r>
          </a:p>
        </p:txBody>
      </p:sp>
      <p:sp>
        <p:nvSpPr>
          <p:cNvPr id="4" name="Slide Number Placeholder 3"/>
          <p:cNvSpPr>
            <a:spLocks noGrp="1"/>
          </p:cNvSpPr>
          <p:nvPr>
            <p:ph type="sldNum" sz="quarter" idx="12"/>
          </p:nvPr>
        </p:nvSpPr>
        <p:spPr/>
        <p:txBody>
          <a:bodyPr/>
          <a:lstStyle/>
          <a:p>
            <a:fld id="{2DE9D3F9-5390-49D6-8F32-91851A1C3B91}" type="slidenum">
              <a:rPr lang="en-GB" smtClean="0"/>
              <a:t>20</a:t>
            </a:fld>
            <a:endParaRPr lang="en-GB" dirty="0"/>
          </a:p>
        </p:txBody>
      </p:sp>
    </p:spTree>
    <p:extLst>
      <p:ext uri="{BB962C8B-B14F-4D97-AF65-F5344CB8AC3E}">
        <p14:creationId xmlns:p14="http://schemas.microsoft.com/office/powerpoint/2010/main" val="31377886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779670"/>
          </a:xfrm>
        </p:spPr>
        <p:txBody>
          <a:bodyPr>
            <a:normAutofit/>
          </a:bodyPr>
          <a:lstStyle/>
          <a:p>
            <a:r>
              <a:rPr lang="en-GB" sz="3200" b="1" i="1" dirty="0">
                <a:solidFill>
                  <a:srgbClr val="C00000"/>
                </a:solidFill>
                <a:latin typeface="Arial Narrow" panose="020B0606020202030204" pitchFamily="34" charset="0"/>
              </a:rPr>
              <a:t>Magnitude of economic porosity – capital flight and physical assets</a:t>
            </a:r>
          </a:p>
        </p:txBody>
      </p:sp>
      <p:sp>
        <p:nvSpPr>
          <p:cNvPr id="3" name="Content Placeholder 2"/>
          <p:cNvSpPr>
            <a:spLocks noGrp="1"/>
          </p:cNvSpPr>
          <p:nvPr>
            <p:ph idx="1"/>
          </p:nvPr>
        </p:nvSpPr>
        <p:spPr>
          <a:xfrm>
            <a:off x="229878" y="1136542"/>
            <a:ext cx="11790140" cy="5555436"/>
          </a:xfrm>
        </p:spPr>
        <p:txBody>
          <a:bodyPr>
            <a:normAutofit/>
          </a:bodyPr>
          <a:lstStyle/>
          <a:p>
            <a:pPr>
              <a:spcBef>
                <a:spcPts val="300"/>
              </a:spcBef>
              <a:spcAft>
                <a:spcPts val="1500"/>
              </a:spcAft>
            </a:pPr>
            <a:r>
              <a:rPr lang="en-GB" sz="2400" dirty="0">
                <a:latin typeface="Arial Narrow" panose="020B0606020202030204" pitchFamily="34" charset="0"/>
              </a:rPr>
              <a:t>Physical assets (no precise financial data available)</a:t>
            </a:r>
          </a:p>
          <a:p>
            <a:pPr lvl="1">
              <a:spcBef>
                <a:spcPts val="300"/>
              </a:spcBef>
              <a:spcAft>
                <a:spcPts val="1500"/>
              </a:spcAft>
            </a:pPr>
            <a:r>
              <a:rPr lang="en-GB" sz="2000" dirty="0">
                <a:latin typeface="Arial Narrow" panose="020B0606020202030204" pitchFamily="34" charset="0"/>
              </a:rPr>
              <a:t>Public infrastructures allocated to private concessions (railways and ports)</a:t>
            </a:r>
          </a:p>
          <a:p>
            <a:pPr lvl="1">
              <a:spcBef>
                <a:spcPts val="300"/>
              </a:spcBef>
              <a:spcAft>
                <a:spcPts val="1500"/>
              </a:spcAft>
            </a:pPr>
            <a:r>
              <a:rPr lang="en-GB" sz="2000" dirty="0">
                <a:latin typeface="Arial Narrow" panose="020B0606020202030204" pitchFamily="34" charset="0"/>
              </a:rPr>
              <a:t>Land concessions that are not taxed or taxed at very low rates (0.40 cents of a USD for large, commercial projects, half of which have not been taxed)</a:t>
            </a:r>
          </a:p>
          <a:p>
            <a:pPr lvl="1">
              <a:spcBef>
                <a:spcPts val="300"/>
              </a:spcBef>
              <a:spcAft>
                <a:spcPts val="1500"/>
              </a:spcAft>
            </a:pPr>
            <a:r>
              <a:rPr lang="en-GB" sz="2000" dirty="0">
                <a:latin typeface="Arial Narrow" panose="020B0606020202030204" pitchFamily="34" charset="0"/>
              </a:rPr>
              <a:t>Large minerals-energy concessions (different world experts of minerals-energy projects have said tat Mozambican concessions to multinationals are too large), at low cost, which are then traded amongst multinationals</a:t>
            </a:r>
          </a:p>
          <a:p>
            <a:pPr lvl="1">
              <a:spcBef>
                <a:spcPts val="300"/>
              </a:spcBef>
              <a:spcAft>
                <a:spcPts val="1500"/>
              </a:spcAft>
            </a:pPr>
            <a:r>
              <a:rPr lang="en-GB" sz="2000" dirty="0">
                <a:latin typeface="Arial Narrow" panose="020B0606020202030204" pitchFamily="34" charset="0"/>
              </a:rPr>
              <a:t>Concessions of land, infrastructures and minerals-energy deposits to Mozambicans that are immediately traded with multinationals</a:t>
            </a:r>
          </a:p>
        </p:txBody>
      </p:sp>
      <p:sp>
        <p:nvSpPr>
          <p:cNvPr id="4" name="Slide Number Placeholder 3"/>
          <p:cNvSpPr>
            <a:spLocks noGrp="1"/>
          </p:cNvSpPr>
          <p:nvPr>
            <p:ph type="sldNum" sz="quarter" idx="12"/>
          </p:nvPr>
        </p:nvSpPr>
        <p:spPr/>
        <p:txBody>
          <a:bodyPr/>
          <a:lstStyle/>
          <a:p>
            <a:fld id="{2DE9D3F9-5390-49D6-8F32-91851A1C3B91}" type="slidenum">
              <a:rPr lang="en-GB" smtClean="0"/>
              <a:t>21</a:t>
            </a:fld>
            <a:endParaRPr lang="en-GB"/>
          </a:p>
        </p:txBody>
      </p:sp>
    </p:spTree>
    <p:extLst>
      <p:ext uri="{BB962C8B-B14F-4D97-AF65-F5344CB8AC3E}">
        <p14:creationId xmlns:p14="http://schemas.microsoft.com/office/powerpoint/2010/main" val="1073301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779670"/>
          </a:xfrm>
        </p:spPr>
        <p:txBody>
          <a:bodyPr>
            <a:normAutofit/>
          </a:bodyPr>
          <a:lstStyle/>
          <a:p>
            <a:r>
              <a:rPr lang="en-GB" sz="3200" b="1" i="1" dirty="0">
                <a:solidFill>
                  <a:srgbClr val="C00000"/>
                </a:solidFill>
                <a:latin typeface="Arial Narrow" panose="020B0606020202030204" pitchFamily="34" charset="0"/>
              </a:rPr>
              <a:t>Magnitude of economic porosity – taxes on mega projects</a:t>
            </a:r>
          </a:p>
        </p:txBody>
      </p:sp>
      <p:sp>
        <p:nvSpPr>
          <p:cNvPr id="3" name="Content Placeholder 2"/>
          <p:cNvSpPr>
            <a:spLocks noGrp="1"/>
          </p:cNvSpPr>
          <p:nvPr>
            <p:ph idx="1"/>
          </p:nvPr>
        </p:nvSpPr>
        <p:spPr>
          <a:xfrm>
            <a:off x="229878" y="1136542"/>
            <a:ext cx="11790140" cy="5555436"/>
          </a:xfrm>
        </p:spPr>
        <p:txBody>
          <a:bodyPr>
            <a:normAutofit/>
          </a:bodyPr>
          <a:lstStyle/>
          <a:p>
            <a:pPr>
              <a:spcBef>
                <a:spcPts val="300"/>
              </a:spcBef>
              <a:spcAft>
                <a:spcPts val="1500"/>
              </a:spcAft>
            </a:pPr>
            <a:r>
              <a:rPr lang="en-GB" sz="2400" dirty="0">
                <a:latin typeface="Arial Narrow" panose="020B0606020202030204" pitchFamily="34" charset="0"/>
              </a:rPr>
              <a:t>Can contracts be renegotiated?</a:t>
            </a:r>
          </a:p>
          <a:p>
            <a:pPr lvl="1">
              <a:spcBef>
                <a:spcPts val="300"/>
              </a:spcBef>
              <a:spcAft>
                <a:spcPts val="1500"/>
              </a:spcAft>
            </a:pPr>
            <a:r>
              <a:rPr lang="en-GB" sz="2000" dirty="0">
                <a:latin typeface="Arial Narrow" panose="020B0606020202030204" pitchFamily="34" charset="0"/>
              </a:rPr>
              <a:t>Would investment taken place with better contracts? Yes, because of corporate strategy (location advantages) and magnitude of the projects. Empirical studies shows the extent of redundancy of tax incentives. Would investment move away with renegotiation of contracts?  No, because of the above plus magnitude of sunk costs.</a:t>
            </a:r>
          </a:p>
          <a:p>
            <a:pPr lvl="1">
              <a:spcBef>
                <a:spcPts val="300"/>
              </a:spcBef>
              <a:spcAft>
                <a:spcPts val="1500"/>
              </a:spcAft>
            </a:pPr>
            <a:r>
              <a:rPr lang="en-GB" sz="2000" dirty="0">
                <a:latin typeface="Arial Narrow" panose="020B0606020202030204" pitchFamily="34" charset="0"/>
              </a:rPr>
              <a:t>Would the government loose face? There are bigger problems facing multinationals in Mozambique. Negotiations can be tough and not yield all desirable results, particularly during a world crisis in markets/prices for some of the commodities involved, but there is no losing face particularly if they may be part of the solution to other structural problems of the economy that also affect multinationals. The government has renegotiated contracts before and is renegotiating some now. So, why not the fiscal component of contracts with mega projects?</a:t>
            </a:r>
          </a:p>
          <a:p>
            <a:pPr lvl="1">
              <a:spcBef>
                <a:spcPts val="300"/>
              </a:spcBef>
              <a:spcAft>
                <a:spcPts val="1500"/>
              </a:spcAft>
            </a:pPr>
            <a:r>
              <a:rPr lang="en-GB" sz="2000" dirty="0">
                <a:latin typeface="Arial Narrow" panose="020B0606020202030204" pitchFamily="34" charset="0"/>
              </a:rPr>
              <a:t>Should the government spend its political capital on such negotiations when forecasts point to huge revenue accruing from gas, oil and coal in the future? Such forecasts also show that such potential, future revenue will not be available for another decade or more, and that the actual revenue available is difficult to predict because of fluctuations in world market prices and because so much of future income has already been spent in the guaranteeing of current public spending in infrastructures. Hence, it is unwise not to mobilise fiscal resources now and to rely on such a distant future. As we know, in the long run we are all dead. </a:t>
            </a:r>
          </a:p>
        </p:txBody>
      </p:sp>
      <p:sp>
        <p:nvSpPr>
          <p:cNvPr id="4" name="Slide Number Placeholder 3"/>
          <p:cNvSpPr>
            <a:spLocks noGrp="1"/>
          </p:cNvSpPr>
          <p:nvPr>
            <p:ph type="sldNum" sz="quarter" idx="12"/>
          </p:nvPr>
        </p:nvSpPr>
        <p:spPr/>
        <p:txBody>
          <a:bodyPr/>
          <a:lstStyle/>
          <a:p>
            <a:fld id="{2DE9D3F9-5390-49D6-8F32-91851A1C3B91}" type="slidenum">
              <a:rPr lang="en-GB" smtClean="0"/>
              <a:t>22</a:t>
            </a:fld>
            <a:endParaRPr lang="en-GB" dirty="0"/>
          </a:p>
        </p:txBody>
      </p:sp>
    </p:spTree>
    <p:extLst>
      <p:ext uri="{BB962C8B-B14F-4D97-AF65-F5344CB8AC3E}">
        <p14:creationId xmlns:p14="http://schemas.microsoft.com/office/powerpoint/2010/main" val="27803163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779670"/>
          </a:xfrm>
        </p:spPr>
        <p:txBody>
          <a:bodyPr>
            <a:normAutofit/>
          </a:bodyPr>
          <a:lstStyle/>
          <a:p>
            <a:r>
              <a:rPr lang="en-GB" sz="3200" b="1" i="1" dirty="0">
                <a:solidFill>
                  <a:srgbClr val="C00000"/>
                </a:solidFill>
                <a:latin typeface="Arial Narrow" panose="020B0606020202030204" pitchFamily="34" charset="0"/>
              </a:rPr>
              <a:t>Magnitude of economic porosity – Investment/reinvestment</a:t>
            </a:r>
          </a:p>
        </p:txBody>
      </p:sp>
      <p:sp>
        <p:nvSpPr>
          <p:cNvPr id="3" name="Content Placeholder 2"/>
          <p:cNvSpPr>
            <a:spLocks noGrp="1"/>
          </p:cNvSpPr>
          <p:nvPr>
            <p:ph idx="1"/>
          </p:nvPr>
        </p:nvSpPr>
        <p:spPr>
          <a:xfrm>
            <a:off x="229878" y="1214034"/>
            <a:ext cx="11790140" cy="5477944"/>
          </a:xfrm>
        </p:spPr>
        <p:txBody>
          <a:bodyPr>
            <a:normAutofit/>
          </a:bodyPr>
          <a:lstStyle/>
          <a:p>
            <a:pPr lvl="0">
              <a:spcBef>
                <a:spcPts val="300"/>
              </a:spcBef>
              <a:spcAft>
                <a:spcPts val="1500"/>
              </a:spcAft>
            </a:pPr>
            <a:r>
              <a:rPr lang="en-GB" sz="2400" dirty="0">
                <a:solidFill>
                  <a:prstClr val="black"/>
                </a:solidFill>
                <a:latin typeface="Arial Narrow" panose="020B0606020202030204" pitchFamily="34" charset="0"/>
              </a:rPr>
              <a:t>Investment/Reinvestment:</a:t>
            </a:r>
          </a:p>
          <a:p>
            <a:pPr lvl="1">
              <a:spcBef>
                <a:spcPts val="300"/>
              </a:spcBef>
              <a:spcAft>
                <a:spcPts val="1500"/>
              </a:spcAft>
            </a:pPr>
            <a:r>
              <a:rPr lang="en-GB" sz="2000" dirty="0">
                <a:solidFill>
                  <a:prstClr val="black"/>
                </a:solidFill>
                <a:latin typeface="Arial Narrow" panose="020B0606020202030204" pitchFamily="34" charset="0"/>
              </a:rPr>
              <a:t>Multinationals: 3%-5% of their profits</a:t>
            </a:r>
          </a:p>
          <a:p>
            <a:pPr lvl="1">
              <a:spcBef>
                <a:spcPts val="300"/>
              </a:spcBef>
              <a:spcAft>
                <a:spcPts val="1500"/>
              </a:spcAft>
            </a:pPr>
            <a:r>
              <a:rPr lang="en-GB" sz="2000" dirty="0">
                <a:solidFill>
                  <a:prstClr val="black"/>
                </a:solidFill>
                <a:latin typeface="Arial Narrow" panose="020B0606020202030204" pitchFamily="34" charset="0"/>
              </a:rPr>
              <a:t>Where does private investment (foreign and domestic) go? Back to the minerals energy complex</a:t>
            </a:r>
          </a:p>
          <a:p>
            <a:pPr lvl="1">
              <a:spcBef>
                <a:spcPts val="300"/>
              </a:spcBef>
              <a:spcAft>
                <a:spcPts val="1500"/>
              </a:spcAft>
            </a:pPr>
            <a:r>
              <a:rPr lang="en-GB" sz="2000" dirty="0">
                <a:solidFill>
                  <a:prstClr val="black"/>
                </a:solidFill>
                <a:latin typeface="Arial Narrow" panose="020B0606020202030204" pitchFamily="34" charset="0"/>
              </a:rPr>
              <a:t>How much of approved private investment is actually implemented?</a:t>
            </a:r>
          </a:p>
          <a:p>
            <a:pPr>
              <a:spcBef>
                <a:spcPts val="300"/>
              </a:spcBef>
              <a:spcAft>
                <a:spcPts val="1500"/>
              </a:spcAft>
            </a:pPr>
            <a:endParaRPr lang="en-GB" sz="240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2DE9D3F9-5390-49D6-8F32-91851A1C3B91}" type="slidenum">
              <a:rPr lang="en-GB" smtClean="0"/>
              <a:t>23</a:t>
            </a:fld>
            <a:endParaRPr lang="en-GB" dirty="0"/>
          </a:p>
        </p:txBody>
      </p:sp>
    </p:spTree>
    <p:extLst>
      <p:ext uri="{BB962C8B-B14F-4D97-AF65-F5344CB8AC3E}">
        <p14:creationId xmlns:p14="http://schemas.microsoft.com/office/powerpoint/2010/main" val="19121400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779670"/>
          </a:xfrm>
        </p:spPr>
        <p:txBody>
          <a:bodyPr>
            <a:normAutofit/>
          </a:bodyPr>
          <a:lstStyle/>
          <a:p>
            <a:r>
              <a:rPr lang="en-GB" sz="3200" b="1" i="1" dirty="0">
                <a:solidFill>
                  <a:srgbClr val="C00000"/>
                </a:solidFill>
                <a:latin typeface="Arial Narrow" panose="020B0606020202030204" pitchFamily="34" charset="0"/>
              </a:rPr>
              <a:t>Magnitude of economic porosity – allocation and reproduction of surplus</a:t>
            </a:r>
          </a:p>
        </p:txBody>
      </p:sp>
      <p:graphicFrame>
        <p:nvGraphicFramePr>
          <p:cNvPr id="5" name="Content Placeholder 4"/>
          <p:cNvGraphicFramePr>
            <a:graphicFrameLocks noGrp="1"/>
          </p:cNvGraphicFramePr>
          <p:nvPr>
            <p:ph idx="1"/>
            <p:extLst/>
          </p:nvPr>
        </p:nvGraphicFramePr>
        <p:xfrm>
          <a:off x="1080250" y="1205484"/>
          <a:ext cx="10089396" cy="5236744"/>
        </p:xfrm>
        <a:graphic>
          <a:graphicData uri="http://schemas.openxmlformats.org/drawingml/2006/table">
            <a:tbl>
              <a:tblPr firstRow="1" firstCol="1" bandRow="1"/>
              <a:tblGrid>
                <a:gridCol w="2790498">
                  <a:extLst>
                    <a:ext uri="{9D8B030D-6E8A-4147-A177-3AD203B41FA5}">
                      <a16:colId xmlns:a16="http://schemas.microsoft.com/office/drawing/2014/main" val="1914504594"/>
                    </a:ext>
                  </a:extLst>
                </a:gridCol>
                <a:gridCol w="931261">
                  <a:extLst>
                    <a:ext uri="{9D8B030D-6E8A-4147-A177-3AD203B41FA5}">
                      <a16:colId xmlns:a16="http://schemas.microsoft.com/office/drawing/2014/main" val="176554356"/>
                    </a:ext>
                  </a:extLst>
                </a:gridCol>
                <a:gridCol w="932357">
                  <a:extLst>
                    <a:ext uri="{9D8B030D-6E8A-4147-A177-3AD203B41FA5}">
                      <a16:colId xmlns:a16="http://schemas.microsoft.com/office/drawing/2014/main" val="3317525258"/>
                    </a:ext>
                  </a:extLst>
                </a:gridCol>
                <a:gridCol w="1086837">
                  <a:extLst>
                    <a:ext uri="{9D8B030D-6E8A-4147-A177-3AD203B41FA5}">
                      <a16:colId xmlns:a16="http://schemas.microsoft.com/office/drawing/2014/main" val="3599917607"/>
                    </a:ext>
                  </a:extLst>
                </a:gridCol>
                <a:gridCol w="932357">
                  <a:extLst>
                    <a:ext uri="{9D8B030D-6E8A-4147-A177-3AD203B41FA5}">
                      <a16:colId xmlns:a16="http://schemas.microsoft.com/office/drawing/2014/main" val="1950565155"/>
                    </a:ext>
                  </a:extLst>
                </a:gridCol>
                <a:gridCol w="1396892">
                  <a:extLst>
                    <a:ext uri="{9D8B030D-6E8A-4147-A177-3AD203B41FA5}">
                      <a16:colId xmlns:a16="http://schemas.microsoft.com/office/drawing/2014/main" val="517938310"/>
                    </a:ext>
                  </a:extLst>
                </a:gridCol>
                <a:gridCol w="932357">
                  <a:extLst>
                    <a:ext uri="{9D8B030D-6E8A-4147-A177-3AD203B41FA5}">
                      <a16:colId xmlns:a16="http://schemas.microsoft.com/office/drawing/2014/main" val="2400584622"/>
                    </a:ext>
                  </a:extLst>
                </a:gridCol>
                <a:gridCol w="1086837">
                  <a:extLst>
                    <a:ext uri="{9D8B030D-6E8A-4147-A177-3AD203B41FA5}">
                      <a16:colId xmlns:a16="http://schemas.microsoft.com/office/drawing/2014/main" val="1198117286"/>
                    </a:ext>
                  </a:extLst>
                </a:gridCol>
              </a:tblGrid>
              <a:tr h="528789">
                <a:tc>
                  <a:txBody>
                    <a:bodyPr/>
                    <a:lstStyle/>
                    <a:p>
                      <a:pPr algn="just">
                        <a:lnSpc>
                          <a:spcPct val="115000"/>
                        </a:lnSpc>
                        <a:spcBef>
                          <a:spcPts val="600"/>
                        </a:spcBef>
                        <a:spcAft>
                          <a:spcPts val="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pt-PT" sz="1600" b="1" kern="1200" dirty="0">
                          <a:effectLst/>
                          <a:latin typeface="Arial Narrow" panose="020B0606020202030204" pitchFamily="34" charset="0"/>
                          <a:ea typeface="Calibri" panose="020F0502020204030204" pitchFamily="34" charset="0"/>
                          <a:cs typeface="Arial Narrow" panose="020B0606020202030204" pitchFamily="34" charset="0"/>
                        </a:rPr>
                        <a:t>Industry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pt-PT" sz="1600" b="1" kern="1200" dirty="0">
                          <a:effectLst/>
                          <a:latin typeface="Arial Narrow" panose="020B0606020202030204" pitchFamily="34" charset="0"/>
                          <a:ea typeface="Calibri" panose="020F0502020204030204" pitchFamily="34" charset="0"/>
                          <a:cs typeface="Arial Narrow" panose="020B0606020202030204" pitchFamily="34" charset="0"/>
                        </a:rPr>
                        <a:t>Forests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pt-PT" sz="1600" b="1" dirty="0">
                          <a:effectLst/>
                          <a:latin typeface="Arial Narrow" panose="020B0606020202030204" pitchFamily="34" charset="0"/>
                          <a:ea typeface="Calibri" panose="020F0502020204030204" pitchFamily="34" charset="0"/>
                          <a:cs typeface="Times New Roman" panose="02020603050405020304" pitchFamily="18" charset="0"/>
                        </a:rPr>
                        <a:t>Mineral Resources</a:t>
                      </a:r>
                      <a:endParaRPr lang="en-US" sz="16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pt-PT" sz="1600" b="1" kern="1200" dirty="0">
                          <a:effectLst/>
                          <a:latin typeface="Arial Narrow" panose="020B0606020202030204" pitchFamily="34" charset="0"/>
                          <a:ea typeface="Calibri" panose="020F0502020204030204" pitchFamily="34" charset="0"/>
                          <a:cs typeface="Arial Narrow" panose="020B0606020202030204" pitchFamily="34" charset="0"/>
                        </a:rPr>
                        <a:t>Energy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pt-PT" sz="1600" b="1" kern="1200" dirty="0">
                          <a:effectLst/>
                          <a:latin typeface="Arial Narrow" panose="020B0606020202030204" pitchFamily="34" charset="0"/>
                          <a:ea typeface="Calibri" panose="020F0502020204030204" pitchFamily="34" charset="0"/>
                          <a:cs typeface="Arial Narrow" panose="020B0606020202030204" pitchFamily="34" charset="0"/>
                        </a:rPr>
                        <a:t>Transports &amp; Comunications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pt-PT" sz="1600" b="1" kern="1200" dirty="0">
                          <a:effectLst/>
                          <a:latin typeface="Arial Narrow" panose="020B0606020202030204" pitchFamily="34" charset="0"/>
                          <a:ea typeface="Calibri" panose="020F0502020204030204" pitchFamily="34" charset="0"/>
                          <a:cs typeface="Arial Narrow" panose="020B0606020202030204" pitchFamily="34" charset="0"/>
                        </a:rPr>
                        <a:t>Turism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Bef>
                          <a:spcPts val="600"/>
                        </a:spcBef>
                        <a:spcAft>
                          <a:spcPts val="0"/>
                        </a:spcAft>
                      </a:pPr>
                      <a:r>
                        <a:rPr lang="pt-PT" sz="1600" b="1" kern="1200" dirty="0">
                          <a:effectLst/>
                          <a:latin typeface="Arial Narrow" panose="020B0606020202030204" pitchFamily="34" charset="0"/>
                          <a:ea typeface="Calibri" panose="020F0502020204030204" pitchFamily="34" charset="0"/>
                          <a:cs typeface="Arial Narrow" panose="020B0606020202030204" pitchFamily="34" charset="0"/>
                        </a:rPr>
                        <a:t>Total Mega Projects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28575"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7036435"/>
                  </a:ext>
                </a:extLst>
              </a:tr>
              <a:tr h="735278">
                <a:tc gridSpan="8">
                  <a:txBody>
                    <a:bodyPr/>
                    <a:lstStyle/>
                    <a:p>
                      <a:pPr algn="l">
                        <a:lnSpc>
                          <a:spcPct val="115000"/>
                        </a:lnSpc>
                        <a:spcBef>
                          <a:spcPts val="600"/>
                        </a:spcBef>
                        <a:spcAft>
                          <a:spcPts val="0"/>
                        </a:spcAft>
                      </a:pPr>
                      <a:endParaRPr lang="pt-PT" sz="2000" b="1" kern="1200" dirty="0">
                        <a:effectLst/>
                        <a:latin typeface="Arial Narrow" panose="020B0606020202030204" pitchFamily="34" charset="0"/>
                        <a:ea typeface="Calibri" panose="020F0502020204030204" pitchFamily="34" charset="0"/>
                        <a:cs typeface="Times New Roman" panose="02020603050405020304" pitchFamily="18" charset="0"/>
                      </a:endParaRPr>
                    </a:p>
                    <a:p>
                      <a:pPr algn="l">
                        <a:lnSpc>
                          <a:spcPct val="115000"/>
                        </a:lnSpc>
                        <a:spcBef>
                          <a:spcPts val="600"/>
                        </a:spcBef>
                        <a:spcAft>
                          <a:spcPts val="0"/>
                        </a:spcAft>
                      </a:pPr>
                      <a:r>
                        <a:rPr lang="pt-PT" sz="2000" b="1" kern="1200" dirty="0">
                          <a:effectLst/>
                          <a:latin typeface="Arial Narrow" panose="020B0606020202030204" pitchFamily="34" charset="0"/>
                          <a:ea typeface="Calibri" panose="020F0502020204030204" pitchFamily="34" charset="0"/>
                          <a:cs typeface="Times New Roman" panose="02020603050405020304" pitchFamily="18" charset="0"/>
                        </a:rPr>
                        <a:t>Private</a:t>
                      </a:r>
                      <a:r>
                        <a:rPr lang="pt-PT" sz="2000" b="1" kern="1200" baseline="0" dirty="0">
                          <a:effectLst/>
                          <a:latin typeface="Arial Narrow" panose="020B0606020202030204" pitchFamily="34" charset="0"/>
                          <a:ea typeface="Calibri" panose="020F0502020204030204" pitchFamily="34" charset="0"/>
                          <a:cs typeface="Times New Roman" panose="02020603050405020304" pitchFamily="18" charset="0"/>
                        </a:rPr>
                        <a:t> i</a:t>
                      </a:r>
                      <a:r>
                        <a:rPr lang="pt-PT" sz="2000" b="1" kern="1200" dirty="0">
                          <a:effectLst/>
                          <a:latin typeface="Arial Narrow" panose="020B0606020202030204" pitchFamily="34" charset="0"/>
                          <a:ea typeface="Calibri" panose="020F0502020204030204" pitchFamily="34" charset="0"/>
                          <a:cs typeface="Times New Roman" panose="02020603050405020304" pitchFamily="18" charset="0"/>
                        </a:rPr>
                        <a:t>nvestment</a:t>
                      </a:r>
                      <a:r>
                        <a:rPr lang="pt-PT" sz="2000" b="1" kern="1200" baseline="0" dirty="0">
                          <a:effectLst/>
                          <a:latin typeface="Arial Narrow" panose="020B0606020202030204" pitchFamily="34" charset="0"/>
                          <a:ea typeface="Calibri" panose="020F0502020204030204" pitchFamily="34" charset="0"/>
                          <a:cs typeface="Times New Roman" panose="02020603050405020304" pitchFamily="18" charset="0"/>
                        </a:rPr>
                        <a:t> approved for mega projects (1990-2012) (CPI data base)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1066923"/>
                  </a:ext>
                </a:extLst>
              </a:tr>
              <a:tr h="359734">
                <a:tc>
                  <a:txBody>
                    <a:bodyPr/>
                    <a:lstStyle/>
                    <a:p>
                      <a:pPr algn="l">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In millions</a:t>
                      </a:r>
                      <a:r>
                        <a:rPr lang="pt-PT" sz="1600" kern="1200" baseline="0" dirty="0">
                          <a:effectLst/>
                          <a:latin typeface="Arial Narrow" panose="020B0606020202030204" pitchFamily="34" charset="0"/>
                          <a:ea typeface="Calibri" panose="020F0502020204030204" pitchFamily="34" charset="0"/>
                          <a:cs typeface="Arial Narrow" panose="020B0606020202030204" pitchFamily="34" charset="0"/>
                        </a:rPr>
                        <a:t> of </a:t>
                      </a: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8.440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5.035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2.735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1.900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1.070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970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20.150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3390121"/>
                  </a:ext>
                </a:extLst>
              </a:tr>
              <a:tr h="359734">
                <a:tc>
                  <a:txBody>
                    <a:bodyPr/>
                    <a:lstStyle/>
                    <a:p>
                      <a:pPr algn="l">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In % of total mega projects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42%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25%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364102"/>
                  </a:ext>
                </a:extLst>
              </a:tr>
              <a:tr h="359734">
                <a:tc>
                  <a:txBody>
                    <a:bodyPr/>
                    <a:lstStyle/>
                    <a:p>
                      <a:pPr algn="l">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In % of total private</a:t>
                      </a:r>
                      <a:r>
                        <a:rPr lang="pt-PT" sz="1600" kern="1200" baseline="0" dirty="0">
                          <a:effectLst/>
                          <a:latin typeface="Arial Narrow" panose="020B0606020202030204" pitchFamily="34" charset="0"/>
                          <a:ea typeface="Calibri" panose="020F0502020204030204" pitchFamily="34" charset="0"/>
                          <a:cs typeface="Arial Narrow" panose="020B0606020202030204" pitchFamily="34" charset="0"/>
                        </a:rPr>
                        <a:t> investment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24%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58%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2128550"/>
                  </a:ext>
                </a:extLst>
              </a:tr>
              <a:tr h="735278">
                <a:tc gridSpan="8">
                  <a:txBody>
                    <a:bodyPr/>
                    <a:lstStyle/>
                    <a:p>
                      <a:pPr algn="l">
                        <a:lnSpc>
                          <a:spcPct val="115000"/>
                        </a:lnSpc>
                        <a:spcBef>
                          <a:spcPts val="600"/>
                        </a:spcBef>
                        <a:spcAft>
                          <a:spcPts val="0"/>
                        </a:spcAft>
                      </a:pPr>
                      <a:endParaRPr lang="pt-PT" sz="2000" b="1" kern="1200" dirty="0">
                        <a:effectLst/>
                        <a:latin typeface="Arial Narrow" panose="020B0606020202030204" pitchFamily="34" charset="0"/>
                        <a:ea typeface="Calibri" panose="020F0502020204030204" pitchFamily="34" charset="0"/>
                        <a:cs typeface="Arial Narrow" panose="020B0606020202030204" pitchFamily="34" charset="0"/>
                      </a:endParaRPr>
                    </a:p>
                    <a:p>
                      <a:pPr algn="l">
                        <a:lnSpc>
                          <a:spcPct val="115000"/>
                        </a:lnSpc>
                        <a:spcBef>
                          <a:spcPts val="600"/>
                        </a:spcBef>
                        <a:spcAft>
                          <a:spcPts val="0"/>
                        </a:spcAft>
                      </a:pPr>
                      <a:r>
                        <a:rPr lang="pt-PT" sz="2000" b="1" kern="1200" dirty="0">
                          <a:effectLst/>
                          <a:latin typeface="Arial Narrow" panose="020B0606020202030204" pitchFamily="34" charset="0"/>
                          <a:ea typeface="Calibri" panose="020F0502020204030204" pitchFamily="34" charset="0"/>
                          <a:cs typeface="Arial Narrow" panose="020B0606020202030204" pitchFamily="34" charset="0"/>
                        </a:rPr>
                        <a:t>Private investment implemented in mega projects (1990-2012)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95677459"/>
                  </a:ext>
                </a:extLst>
              </a:tr>
              <a:tr h="359734">
                <a:tc>
                  <a:txBody>
                    <a:bodyPr/>
                    <a:lstStyle/>
                    <a:p>
                      <a:pPr algn="l">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In millions</a:t>
                      </a:r>
                      <a:r>
                        <a:rPr lang="pt-PT" sz="1600" kern="1200" baseline="0" dirty="0">
                          <a:effectLst/>
                          <a:latin typeface="Arial Narrow" panose="020B0606020202030204" pitchFamily="34" charset="0"/>
                          <a:ea typeface="Calibri" panose="020F0502020204030204" pitchFamily="34" charset="0"/>
                          <a:cs typeface="Arial Narrow" panose="020B0606020202030204" pitchFamily="34" charset="0"/>
                        </a:rPr>
                        <a:t> of </a:t>
                      </a: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2.340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1.535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1,070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4.945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8367061"/>
                  </a:ext>
                </a:extLst>
              </a:tr>
              <a:tr h="528850">
                <a:tc>
                  <a:txBody>
                    <a:bodyPr/>
                    <a:lstStyle/>
                    <a:p>
                      <a:pPr algn="l">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In % of the value apporved for the sector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28%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56%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2708550"/>
                  </a:ext>
                </a:extLst>
              </a:tr>
              <a:tr h="528850">
                <a:tc>
                  <a:txBody>
                    <a:bodyPr/>
                    <a:lstStyle/>
                    <a:p>
                      <a:pPr algn="l">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Times New Roman" panose="02020603050405020304" pitchFamily="18" charset="0"/>
                        </a:rPr>
                        <a:t>In</a:t>
                      </a:r>
                      <a:r>
                        <a:rPr lang="pt-PT" sz="1600" kern="1200" baseline="0" dirty="0">
                          <a:effectLst/>
                          <a:latin typeface="Arial Narrow" panose="020B0606020202030204" pitchFamily="34" charset="0"/>
                          <a:ea typeface="Calibri" panose="020F0502020204030204" pitchFamily="34" charset="0"/>
                          <a:cs typeface="Times New Roman" panose="02020603050405020304" pitchFamily="18" charset="0"/>
                        </a:rPr>
                        <a:t> % of the total value of mega projects implemented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47%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31%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100%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2772166"/>
                  </a:ext>
                </a:extLst>
              </a:tr>
              <a:tr h="528850">
                <a:tc>
                  <a:txBody>
                    <a:bodyPr/>
                    <a:lstStyle/>
                    <a:p>
                      <a:pPr algn="l">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In % of total value of mega projects approved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12%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a:effectLst/>
                          <a:latin typeface="Arial Narrow" panose="020B0606020202030204" pitchFamily="34" charset="0"/>
                          <a:ea typeface="Calibri" panose="020F0502020204030204" pitchFamily="34" charset="0"/>
                          <a:cs typeface="Arial Narrow" panose="020B0606020202030204" pitchFamily="34" charset="0"/>
                        </a:rPr>
                        <a:t>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algn="r">
                        <a:lnSpc>
                          <a:spcPct val="115000"/>
                        </a:lnSpc>
                        <a:spcBef>
                          <a:spcPts val="200"/>
                        </a:spcBef>
                        <a:spcAft>
                          <a:spcPts val="200"/>
                        </a:spcAft>
                      </a:pPr>
                      <a:r>
                        <a:rPr lang="pt-PT" sz="1600" kern="1200" dirty="0">
                          <a:effectLst/>
                          <a:latin typeface="Arial Narrow" panose="020B0606020202030204" pitchFamily="34" charset="0"/>
                          <a:ea typeface="Calibri" panose="020F0502020204030204" pitchFamily="34" charset="0"/>
                          <a:cs typeface="Arial Narrow" panose="020B0606020202030204" pitchFamily="34" charset="0"/>
                        </a:rPr>
                        <a:t>25%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190692"/>
                  </a:ext>
                </a:extLst>
              </a:tr>
            </a:tbl>
          </a:graphicData>
        </a:graphic>
      </p:graphicFrame>
      <p:sp>
        <p:nvSpPr>
          <p:cNvPr id="4" name="Slide Number Placeholder 3"/>
          <p:cNvSpPr>
            <a:spLocks noGrp="1"/>
          </p:cNvSpPr>
          <p:nvPr>
            <p:ph type="sldNum" sz="quarter" idx="12"/>
          </p:nvPr>
        </p:nvSpPr>
        <p:spPr/>
        <p:txBody>
          <a:bodyPr/>
          <a:lstStyle/>
          <a:p>
            <a:fld id="{2DE9D3F9-5390-49D6-8F32-91851A1C3B91}" type="slidenum">
              <a:rPr lang="en-GB" smtClean="0"/>
              <a:t>24</a:t>
            </a:fld>
            <a:endParaRPr lang="en-GB"/>
          </a:p>
        </p:txBody>
      </p:sp>
    </p:spTree>
    <p:extLst>
      <p:ext uri="{BB962C8B-B14F-4D97-AF65-F5344CB8AC3E}">
        <p14:creationId xmlns:p14="http://schemas.microsoft.com/office/powerpoint/2010/main" val="1129990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779670"/>
          </a:xfrm>
        </p:spPr>
        <p:txBody>
          <a:bodyPr>
            <a:normAutofit/>
          </a:bodyPr>
          <a:lstStyle/>
          <a:p>
            <a:r>
              <a:rPr lang="en-GB" sz="3200" b="1" i="1" dirty="0">
                <a:solidFill>
                  <a:srgbClr val="C00000"/>
                </a:solidFill>
                <a:latin typeface="Arial Narrow" panose="020B0606020202030204" pitchFamily="34" charset="0"/>
              </a:rPr>
              <a:t>Magnitude of economic porosity – capital flight</a:t>
            </a:r>
          </a:p>
        </p:txBody>
      </p:sp>
      <p:sp>
        <p:nvSpPr>
          <p:cNvPr id="3" name="Content Placeholder 2"/>
          <p:cNvSpPr>
            <a:spLocks noGrp="1"/>
          </p:cNvSpPr>
          <p:nvPr>
            <p:ph idx="1"/>
          </p:nvPr>
        </p:nvSpPr>
        <p:spPr>
          <a:xfrm>
            <a:off x="229878" y="1136542"/>
            <a:ext cx="11790140" cy="5555436"/>
          </a:xfrm>
        </p:spPr>
        <p:txBody>
          <a:bodyPr>
            <a:normAutofit/>
          </a:bodyPr>
          <a:lstStyle/>
          <a:p>
            <a:pPr>
              <a:spcBef>
                <a:spcPts val="300"/>
              </a:spcBef>
              <a:spcAft>
                <a:spcPts val="1500"/>
              </a:spcAft>
            </a:pPr>
            <a:r>
              <a:rPr lang="en-GB" sz="2400" dirty="0">
                <a:latin typeface="Arial Narrow" panose="020B0606020202030204" pitchFamily="34" charset="0"/>
              </a:rPr>
              <a:t>Licit and illicit capital flight – approximately equivalent to annual GDP growth rate </a:t>
            </a:r>
          </a:p>
          <a:p>
            <a:pPr lvl="1">
              <a:spcBef>
                <a:spcPts val="300"/>
              </a:spcBef>
              <a:spcAft>
                <a:spcPts val="1500"/>
              </a:spcAft>
            </a:pPr>
            <a:r>
              <a:rPr lang="en-GB" sz="2000" dirty="0">
                <a:latin typeface="Arial Narrow" panose="020B0606020202030204" pitchFamily="34" charset="0"/>
              </a:rPr>
              <a:t>Licit: 3%-4% of GDP, annually, mostly associated with tax incentives and imports of investment associated services;</a:t>
            </a:r>
          </a:p>
          <a:p>
            <a:pPr lvl="1">
              <a:spcBef>
                <a:spcPts val="300"/>
              </a:spcBef>
              <a:spcAft>
                <a:spcPts val="1500"/>
              </a:spcAft>
            </a:pPr>
            <a:r>
              <a:rPr lang="en-GB" sz="2000" dirty="0">
                <a:latin typeface="Arial Narrow" panose="020B0606020202030204" pitchFamily="34" charset="0"/>
              </a:rPr>
              <a:t>Illicit: 3%-5% of GDP, annually, mostly related to transfer pricing and undervaluation of export revenue involving multinationals</a:t>
            </a:r>
          </a:p>
          <a:p>
            <a:pPr>
              <a:spcBef>
                <a:spcPts val="300"/>
              </a:spcBef>
              <a:spcAft>
                <a:spcPts val="1500"/>
              </a:spcAft>
            </a:pPr>
            <a:endParaRPr lang="en-GB" sz="240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2DE9D3F9-5390-49D6-8F32-91851A1C3B91}" type="slidenum">
              <a:rPr lang="en-GB" smtClean="0"/>
              <a:t>25</a:t>
            </a:fld>
            <a:endParaRPr lang="en-GB"/>
          </a:p>
        </p:txBody>
      </p:sp>
    </p:spTree>
    <p:extLst>
      <p:ext uri="{BB962C8B-B14F-4D97-AF65-F5344CB8AC3E}">
        <p14:creationId xmlns:p14="http://schemas.microsoft.com/office/powerpoint/2010/main" val="1875808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2"/>
            <a:ext cx="11790140" cy="490405"/>
          </a:xfrm>
        </p:spPr>
        <p:txBody>
          <a:bodyPr>
            <a:normAutofit fontScale="90000"/>
          </a:bodyPr>
          <a:lstStyle/>
          <a:p>
            <a:r>
              <a:rPr lang="en-GB" sz="3200" b="1" i="1" dirty="0">
                <a:solidFill>
                  <a:srgbClr val="C00000"/>
                </a:solidFill>
                <a:latin typeface="Arial Narrow" panose="020B0606020202030204" pitchFamily="34" charset="0"/>
              </a:rPr>
              <a:t>Magnitude of economic porosity – public debt</a:t>
            </a:r>
            <a:endParaRPr lang="en-GB" sz="3200" b="1" i="1" dirty="0">
              <a:solidFill>
                <a:srgbClr val="7030A0"/>
              </a:solidFill>
              <a:latin typeface="Arial Narrow" panose="020B0606020202030204" pitchFamily="34" charset="0"/>
            </a:endParaRPr>
          </a:p>
        </p:txBody>
      </p:sp>
      <p:pic>
        <p:nvPicPr>
          <p:cNvPr id="4" name="Content Placeholder 3"/>
          <p:cNvPicPr>
            <a:picLocks noGrp="1" noChangeAspect="1"/>
          </p:cNvPicPr>
          <p:nvPr>
            <p:ph idx="1"/>
          </p:nvPr>
        </p:nvPicPr>
        <p:blipFill>
          <a:blip r:embed="rId2"/>
          <a:stretch>
            <a:fillRect/>
          </a:stretch>
        </p:blipFill>
        <p:spPr>
          <a:xfrm>
            <a:off x="153251" y="689631"/>
            <a:ext cx="11922959" cy="6073863"/>
          </a:xfrm>
          <a:prstGeom prst="rect">
            <a:avLst/>
          </a:prstGeom>
        </p:spPr>
      </p:pic>
      <p:sp>
        <p:nvSpPr>
          <p:cNvPr id="5" name="Slide Number Placeholder 4"/>
          <p:cNvSpPr>
            <a:spLocks noGrp="1"/>
          </p:cNvSpPr>
          <p:nvPr>
            <p:ph type="sldNum" sz="quarter" idx="12"/>
          </p:nvPr>
        </p:nvSpPr>
        <p:spPr/>
        <p:txBody>
          <a:bodyPr/>
          <a:lstStyle/>
          <a:p>
            <a:fld id="{2DE9D3F9-5390-49D6-8F32-91851A1C3B91}" type="slidenum">
              <a:rPr lang="en-GB" smtClean="0"/>
              <a:t>26</a:t>
            </a:fld>
            <a:endParaRPr lang="en-GB"/>
          </a:p>
        </p:txBody>
      </p:sp>
    </p:spTree>
    <p:extLst>
      <p:ext uri="{BB962C8B-B14F-4D97-AF65-F5344CB8AC3E}">
        <p14:creationId xmlns:p14="http://schemas.microsoft.com/office/powerpoint/2010/main" val="20780297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3"/>
            <a:ext cx="11790140" cy="638548"/>
          </a:xfrm>
        </p:spPr>
        <p:txBody>
          <a:bodyPr>
            <a:normAutofit/>
          </a:bodyPr>
          <a:lstStyle/>
          <a:p>
            <a:r>
              <a:rPr lang="en-GB" sz="3200" b="1" i="1" dirty="0">
                <a:solidFill>
                  <a:srgbClr val="C00000"/>
                </a:solidFill>
                <a:latin typeface="Arial Narrow" panose="020B0606020202030204" pitchFamily="34" charset="0"/>
              </a:rPr>
              <a:t>Magnitude of economic porosity – public debt</a:t>
            </a:r>
            <a:endParaRPr lang="en-GB" sz="3200" b="1" i="1" dirty="0">
              <a:solidFill>
                <a:srgbClr val="7030A0"/>
              </a:solidFill>
              <a:latin typeface="Arial Narrow" panose="020B0606020202030204" pitchFamily="34" charset="0"/>
            </a:endParaRPr>
          </a:p>
        </p:txBody>
      </p:sp>
      <p:pic>
        <p:nvPicPr>
          <p:cNvPr id="4" name="Content Placeholder 3"/>
          <p:cNvPicPr>
            <a:picLocks noGrp="1" noChangeAspect="1"/>
          </p:cNvPicPr>
          <p:nvPr>
            <p:ph idx="1"/>
          </p:nvPr>
        </p:nvPicPr>
        <p:blipFill>
          <a:blip r:embed="rId2"/>
          <a:stretch>
            <a:fillRect/>
          </a:stretch>
        </p:blipFill>
        <p:spPr>
          <a:xfrm>
            <a:off x="362696" y="756041"/>
            <a:ext cx="11493854" cy="5981912"/>
          </a:xfrm>
          <a:prstGeom prst="rect">
            <a:avLst/>
          </a:prstGeom>
        </p:spPr>
      </p:pic>
      <p:sp>
        <p:nvSpPr>
          <p:cNvPr id="5" name="Slide Number Placeholder 4"/>
          <p:cNvSpPr>
            <a:spLocks noGrp="1"/>
          </p:cNvSpPr>
          <p:nvPr>
            <p:ph type="sldNum" sz="quarter" idx="12"/>
          </p:nvPr>
        </p:nvSpPr>
        <p:spPr/>
        <p:txBody>
          <a:bodyPr/>
          <a:lstStyle/>
          <a:p>
            <a:fld id="{2DE9D3F9-5390-49D6-8F32-91851A1C3B91}" type="slidenum">
              <a:rPr lang="en-GB" smtClean="0"/>
              <a:t>27</a:t>
            </a:fld>
            <a:endParaRPr lang="en-GB"/>
          </a:p>
        </p:txBody>
      </p:sp>
    </p:spTree>
    <p:extLst>
      <p:ext uri="{BB962C8B-B14F-4D97-AF65-F5344CB8AC3E}">
        <p14:creationId xmlns:p14="http://schemas.microsoft.com/office/powerpoint/2010/main" val="1953446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2"/>
            <a:ext cx="11790140" cy="756041"/>
          </a:xfrm>
        </p:spPr>
        <p:txBody>
          <a:bodyPr>
            <a:normAutofit/>
          </a:bodyPr>
          <a:lstStyle/>
          <a:p>
            <a:r>
              <a:rPr lang="en-GB" sz="3200" b="1" i="1" dirty="0">
                <a:solidFill>
                  <a:srgbClr val="C00000"/>
                </a:solidFill>
                <a:latin typeface="Arial Narrow" panose="020B0606020202030204" pitchFamily="34" charset="0"/>
              </a:rPr>
              <a:t>Magnitude of economic porosity – public debt</a:t>
            </a:r>
            <a:endParaRPr lang="en-GB" sz="3200" b="1" i="1" dirty="0">
              <a:solidFill>
                <a:srgbClr val="7030A0"/>
              </a:solidFill>
              <a:latin typeface="Arial Narrow" panose="020B0606020202030204" pitchFamily="34" charset="0"/>
            </a:endParaRPr>
          </a:p>
        </p:txBody>
      </p:sp>
      <p:sp>
        <p:nvSpPr>
          <p:cNvPr id="3" name="Content Placeholder 2"/>
          <p:cNvSpPr>
            <a:spLocks noGrp="1"/>
          </p:cNvSpPr>
          <p:nvPr>
            <p:ph idx="1"/>
          </p:nvPr>
        </p:nvSpPr>
        <p:spPr>
          <a:xfrm>
            <a:off x="102169" y="1287517"/>
            <a:ext cx="11984258" cy="5470869"/>
          </a:xfrm>
        </p:spPr>
        <p:txBody>
          <a:bodyPr>
            <a:normAutofit/>
          </a:bodyPr>
          <a:lstStyle/>
          <a:p>
            <a:pPr>
              <a:spcBef>
                <a:spcPts val="300"/>
              </a:spcBef>
              <a:spcAft>
                <a:spcPts val="1500"/>
              </a:spcAft>
            </a:pPr>
            <a:r>
              <a:rPr lang="en-GB" sz="2400" dirty="0">
                <a:latin typeface="Arial Narrow" panose="020B0606020202030204" pitchFamily="34" charset="0"/>
              </a:rPr>
              <a:t>“Mining” the debt space:</a:t>
            </a:r>
          </a:p>
          <a:p>
            <a:pPr lvl="1">
              <a:spcBef>
                <a:spcPts val="300"/>
              </a:spcBef>
              <a:spcAft>
                <a:spcPts val="1500"/>
              </a:spcAft>
            </a:pPr>
            <a:r>
              <a:rPr lang="en-GB" sz="2000" dirty="0">
                <a:latin typeface="Arial Narrow" panose="020B0606020202030204" pitchFamily="34" charset="0"/>
              </a:rPr>
              <a:t>‘Mining’ the debt space</a:t>
            </a:r>
          </a:p>
          <a:p>
            <a:pPr lvl="1">
              <a:spcBef>
                <a:spcPts val="300"/>
              </a:spcBef>
              <a:spcAft>
                <a:spcPts val="1500"/>
              </a:spcAft>
            </a:pPr>
            <a:r>
              <a:rPr lang="en-GB" sz="2000" dirty="0">
                <a:latin typeface="Arial Narrow" panose="020B0606020202030204" pitchFamily="34" charset="0"/>
              </a:rPr>
              <a:t>Debt space created by two decades of austerity under IMF supervision</a:t>
            </a:r>
          </a:p>
          <a:p>
            <a:pPr lvl="1">
              <a:spcBef>
                <a:spcPts val="300"/>
              </a:spcBef>
              <a:spcAft>
                <a:spcPts val="1500"/>
              </a:spcAft>
            </a:pPr>
            <a:r>
              <a:rPr lang="en-GB" sz="2000" dirty="0">
                <a:latin typeface="Arial Narrow" panose="020B0606020202030204" pitchFamily="34" charset="0"/>
              </a:rPr>
              <a:t>Debt space as a source of capital – attractive for investors for being public or publicly guaranteed, high premium in a high expectation economy, which has a stabilization program with the IMF (expectations of bailout if the worse scenario happens); attractive for the government because it’s finance without political conditionality and there is still space to mine; attractive for domestic private capital because it provides profit opportunities (publicly subsidised investment plus the debt business); attractive for multinationals because it commits large financial institutions to subsidising costs.</a:t>
            </a:r>
          </a:p>
          <a:p>
            <a:pPr lvl="1">
              <a:spcBef>
                <a:spcPts val="300"/>
              </a:spcBef>
              <a:spcAft>
                <a:spcPts val="1500"/>
              </a:spcAft>
            </a:pPr>
            <a:r>
              <a:rPr lang="en-GB" sz="2000" dirty="0">
                <a:latin typeface="Arial Narrow" panose="020B0606020202030204" pitchFamily="34" charset="0"/>
              </a:rPr>
              <a:t>Debt and aid – replaces aid as direct source of capital accumulation (endogenous to the model and without political conditionality); needs aid for sustainability and to be focused on large capital investment.</a:t>
            </a:r>
          </a:p>
        </p:txBody>
      </p:sp>
      <p:sp>
        <p:nvSpPr>
          <p:cNvPr id="4" name="Slide Number Placeholder 3"/>
          <p:cNvSpPr>
            <a:spLocks noGrp="1"/>
          </p:cNvSpPr>
          <p:nvPr>
            <p:ph type="sldNum" sz="quarter" idx="12"/>
          </p:nvPr>
        </p:nvSpPr>
        <p:spPr/>
        <p:txBody>
          <a:bodyPr/>
          <a:lstStyle/>
          <a:p>
            <a:fld id="{2DE9D3F9-5390-49D6-8F32-91851A1C3B91}" type="slidenum">
              <a:rPr lang="en-GB" smtClean="0">
                <a:solidFill>
                  <a:prstClr val="black">
                    <a:tint val="75000"/>
                  </a:prstClr>
                </a:solidFill>
              </a:rPr>
              <a:pPr/>
              <a:t>28</a:t>
            </a:fld>
            <a:endParaRPr lang="en-GB">
              <a:solidFill>
                <a:prstClr val="black">
                  <a:tint val="75000"/>
                </a:prstClr>
              </a:solidFill>
            </a:endParaRPr>
          </a:p>
        </p:txBody>
      </p:sp>
    </p:spTree>
    <p:extLst>
      <p:ext uri="{BB962C8B-B14F-4D97-AF65-F5344CB8AC3E}">
        <p14:creationId xmlns:p14="http://schemas.microsoft.com/office/powerpoint/2010/main" val="30246781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i="1" dirty="0">
                <a:solidFill>
                  <a:srgbClr val="C00000"/>
                </a:solidFill>
                <a:latin typeface="Arial Narrow" panose="020B0606020202030204" pitchFamily="34" charset="0"/>
              </a:rPr>
              <a:t>Magnitude of economic porosity – public debt</a:t>
            </a:r>
            <a:endParaRPr lang="pt-PT" sz="2400" b="1" dirty="0">
              <a:latin typeface="Arial Narrow" panose="020B0606020202030204" pitchFamily="34" charset="0"/>
            </a:endParaRPr>
          </a:p>
        </p:txBody>
      </p:sp>
      <p:graphicFrame>
        <p:nvGraphicFramePr>
          <p:cNvPr id="4" name="Chart 1"/>
          <p:cNvGraphicFramePr>
            <a:graphicFrameLocks noGrp="1"/>
          </p:cNvGraphicFramePr>
          <p:nvPr>
            <p:ph idx="1"/>
            <p:extLst>
              <p:ext uri="{D42A27DB-BD31-4B8C-83A1-F6EECF244321}">
                <p14:modId xmlns:p14="http://schemas.microsoft.com/office/powerpoint/2010/main" val="3804827445"/>
              </p:ext>
            </p:extLst>
          </p:nvPr>
        </p:nvGraphicFramePr>
        <p:xfrm>
          <a:off x="277046" y="1145629"/>
          <a:ext cx="11720512" cy="5559972"/>
        </p:xfrm>
        <a:graphic>
          <a:graphicData uri="http://schemas.openxmlformats.org/drawingml/2006/chart">
            <c:chart xmlns:c="http://schemas.openxmlformats.org/drawingml/2006/chart" xmlns:r="http://schemas.openxmlformats.org/officeDocument/2006/relationships" r:id="rId2"/>
          </a:graphicData>
        </a:graphic>
      </p:graphicFrame>
      <p:sp>
        <p:nvSpPr>
          <p:cNvPr id="3" name="Marcador de Posição do Número do Diapositivo 2"/>
          <p:cNvSpPr>
            <a:spLocks noGrp="1"/>
          </p:cNvSpPr>
          <p:nvPr>
            <p:ph type="sldNum" sz="quarter" idx="12"/>
          </p:nvPr>
        </p:nvSpPr>
        <p:spPr/>
        <p:txBody>
          <a:bodyPr/>
          <a:lstStyle/>
          <a:p>
            <a:fld id="{F7CBE43F-1FF3-4808-9C13-384F27238056}" type="slidenum">
              <a:rPr lang="pt-PT" smtClean="0"/>
              <a:t>29</a:t>
            </a:fld>
            <a:endParaRPr lang="pt-PT" dirty="0"/>
          </a:p>
        </p:txBody>
      </p:sp>
    </p:spTree>
    <p:extLst>
      <p:ext uri="{BB962C8B-B14F-4D97-AF65-F5344CB8AC3E}">
        <p14:creationId xmlns:p14="http://schemas.microsoft.com/office/powerpoint/2010/main" val="2745453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fontScale="90000"/>
          </a:bodyPr>
          <a:lstStyle/>
          <a:p>
            <a:pPr lvl="0">
              <a:spcBef>
                <a:spcPts val="600"/>
              </a:spcBef>
              <a:spcAft>
                <a:spcPts val="1800"/>
              </a:spcAft>
            </a:pPr>
            <a:r>
              <a:rPr lang="en-GB" sz="3200" b="1" dirty="0">
                <a:solidFill>
                  <a:prstClr val="black"/>
                </a:solidFill>
                <a:latin typeface="Arial Narrow" panose="020B0606020202030204" pitchFamily="34" charset="0"/>
                <a:ea typeface="+mn-ea"/>
                <a:cs typeface="+mn-cs"/>
              </a:rPr>
              <a:t>Taxation and State Formation within a broader, political economy perspective</a:t>
            </a:r>
            <a:endParaRPr lang="en-GB" sz="2800" b="1" dirty="0">
              <a:latin typeface="Arial Narrow" panose="020B0606020202030204" pitchFamily="34" charset="0"/>
            </a:endParaRPr>
          </a:p>
        </p:txBody>
      </p:sp>
      <p:sp>
        <p:nvSpPr>
          <p:cNvPr id="3" name="Marcador de Posição de Conteúdo 2"/>
          <p:cNvSpPr>
            <a:spLocks noGrp="1"/>
          </p:cNvSpPr>
          <p:nvPr>
            <p:ph idx="1"/>
          </p:nvPr>
        </p:nvSpPr>
        <p:spPr>
          <a:xfrm>
            <a:off x="278523" y="1203434"/>
            <a:ext cx="11719035" cy="5502166"/>
          </a:xfrm>
        </p:spPr>
        <p:txBody>
          <a:bodyPr>
            <a:normAutofit/>
          </a:bodyPr>
          <a:lstStyle/>
          <a:p>
            <a:pPr marL="0" indent="0" algn="ctr">
              <a:spcBef>
                <a:spcPts val="600"/>
              </a:spcBef>
              <a:spcAft>
                <a:spcPts val="1800"/>
              </a:spcAft>
              <a:buNone/>
            </a:pPr>
            <a:endParaRPr lang="en-GB" sz="3200" b="1" dirty="0">
              <a:latin typeface="Arial Narrow" panose="020B0606020202030204" pitchFamily="34" charset="0"/>
            </a:endParaRP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3</a:t>
            </a:fld>
            <a:endParaRPr lang="pt-PT" dirty="0"/>
          </a:p>
        </p:txBody>
      </p:sp>
    </p:spTree>
    <p:extLst>
      <p:ext uri="{BB962C8B-B14F-4D97-AF65-F5344CB8AC3E}">
        <p14:creationId xmlns:p14="http://schemas.microsoft.com/office/powerpoint/2010/main" val="4153234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i="1" dirty="0">
                <a:solidFill>
                  <a:srgbClr val="C00000"/>
                </a:solidFill>
                <a:latin typeface="Arial Narrow" panose="020B0606020202030204" pitchFamily="34" charset="0"/>
              </a:rPr>
              <a:t>Magnitude of economic porosity – public debt</a:t>
            </a:r>
            <a:endParaRPr lang="pt-PT" sz="2400" b="1" dirty="0">
              <a:latin typeface="Arial Narrow" panose="020B0606020202030204" pitchFamily="34" charset="0"/>
            </a:endParaRPr>
          </a:p>
        </p:txBody>
      </p:sp>
      <p:graphicFrame>
        <p:nvGraphicFramePr>
          <p:cNvPr id="4" name="Chart 1"/>
          <p:cNvGraphicFramePr>
            <a:graphicFrameLocks noGrp="1"/>
          </p:cNvGraphicFramePr>
          <p:nvPr>
            <p:ph idx="1"/>
            <p:extLst>
              <p:ext uri="{D42A27DB-BD31-4B8C-83A1-F6EECF244321}">
                <p14:modId xmlns:p14="http://schemas.microsoft.com/office/powerpoint/2010/main" val="4219662992"/>
              </p:ext>
            </p:extLst>
          </p:nvPr>
        </p:nvGraphicFramePr>
        <p:xfrm>
          <a:off x="278523" y="1203325"/>
          <a:ext cx="11720512" cy="5502275"/>
        </p:xfrm>
        <a:graphic>
          <a:graphicData uri="http://schemas.openxmlformats.org/drawingml/2006/chart">
            <c:chart xmlns:c="http://schemas.openxmlformats.org/drawingml/2006/chart" xmlns:r="http://schemas.openxmlformats.org/officeDocument/2006/relationships" r:id="rId2"/>
          </a:graphicData>
        </a:graphic>
      </p:graphicFrame>
      <p:sp>
        <p:nvSpPr>
          <p:cNvPr id="3" name="Marcador de Posição do Número do Diapositivo 2"/>
          <p:cNvSpPr>
            <a:spLocks noGrp="1"/>
          </p:cNvSpPr>
          <p:nvPr>
            <p:ph type="sldNum" sz="quarter" idx="12"/>
          </p:nvPr>
        </p:nvSpPr>
        <p:spPr/>
        <p:txBody>
          <a:bodyPr/>
          <a:lstStyle/>
          <a:p>
            <a:fld id="{F7CBE43F-1FF3-4808-9C13-384F27238056}" type="slidenum">
              <a:rPr lang="pt-PT" smtClean="0"/>
              <a:t>30</a:t>
            </a:fld>
            <a:endParaRPr lang="pt-PT" dirty="0"/>
          </a:p>
        </p:txBody>
      </p:sp>
    </p:spTree>
    <p:extLst>
      <p:ext uri="{BB962C8B-B14F-4D97-AF65-F5344CB8AC3E}">
        <p14:creationId xmlns:p14="http://schemas.microsoft.com/office/powerpoint/2010/main" val="257684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i="1" dirty="0">
                <a:solidFill>
                  <a:srgbClr val="C00000"/>
                </a:solidFill>
                <a:latin typeface="Arial Narrow" panose="020B0606020202030204" pitchFamily="34" charset="0"/>
              </a:rPr>
              <a:t>Magnitude of economic porosity – public debt</a:t>
            </a:r>
            <a:endParaRPr lang="pt-PT" sz="2400" b="1" dirty="0">
              <a:latin typeface="Arial Narrow" panose="020B0606020202030204" pitchFamily="34" charset="0"/>
            </a:endParaRPr>
          </a:p>
        </p:txBody>
      </p:sp>
      <p:graphicFrame>
        <p:nvGraphicFramePr>
          <p:cNvPr id="4" name="Chart 1"/>
          <p:cNvGraphicFramePr>
            <a:graphicFrameLocks noGrp="1"/>
          </p:cNvGraphicFramePr>
          <p:nvPr>
            <p:ph idx="1"/>
            <p:extLst>
              <p:ext uri="{D42A27DB-BD31-4B8C-83A1-F6EECF244321}">
                <p14:modId xmlns:p14="http://schemas.microsoft.com/office/powerpoint/2010/main" val="953026454"/>
              </p:ext>
            </p:extLst>
          </p:nvPr>
        </p:nvGraphicFramePr>
        <p:xfrm>
          <a:off x="278523" y="1187559"/>
          <a:ext cx="11720512" cy="5502275"/>
        </p:xfrm>
        <a:graphic>
          <a:graphicData uri="http://schemas.openxmlformats.org/drawingml/2006/chart">
            <c:chart xmlns:c="http://schemas.openxmlformats.org/drawingml/2006/chart" xmlns:r="http://schemas.openxmlformats.org/officeDocument/2006/relationships" r:id="rId2"/>
          </a:graphicData>
        </a:graphic>
      </p:graphicFrame>
      <p:sp>
        <p:nvSpPr>
          <p:cNvPr id="3" name="Marcador de Posição do Número do Diapositivo 2"/>
          <p:cNvSpPr>
            <a:spLocks noGrp="1"/>
          </p:cNvSpPr>
          <p:nvPr>
            <p:ph type="sldNum" sz="quarter" idx="12"/>
          </p:nvPr>
        </p:nvSpPr>
        <p:spPr/>
        <p:txBody>
          <a:bodyPr/>
          <a:lstStyle/>
          <a:p>
            <a:fld id="{F7CBE43F-1FF3-4808-9C13-384F27238056}" type="slidenum">
              <a:rPr lang="pt-PT" smtClean="0"/>
              <a:t>31</a:t>
            </a:fld>
            <a:endParaRPr lang="pt-PT" dirty="0"/>
          </a:p>
        </p:txBody>
      </p:sp>
    </p:spTree>
    <p:extLst>
      <p:ext uri="{BB962C8B-B14F-4D97-AF65-F5344CB8AC3E}">
        <p14:creationId xmlns:p14="http://schemas.microsoft.com/office/powerpoint/2010/main" val="3345886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i="1" dirty="0">
                <a:solidFill>
                  <a:srgbClr val="C00000"/>
                </a:solidFill>
                <a:latin typeface="Arial Narrow" panose="020B0606020202030204" pitchFamily="34" charset="0"/>
              </a:rPr>
              <a:t>Magnitude of economic porosity – public debt</a:t>
            </a:r>
            <a:endParaRPr lang="pt-PT" sz="2400" b="1" dirty="0">
              <a:latin typeface="Arial Narrow" panose="020B0606020202030204" pitchFamily="34" charset="0"/>
            </a:endParaRPr>
          </a:p>
        </p:txBody>
      </p:sp>
      <p:graphicFrame>
        <p:nvGraphicFramePr>
          <p:cNvPr id="8" name="Marcador de Posição de Conteúdo 7"/>
          <p:cNvGraphicFramePr>
            <a:graphicFrameLocks noGrp="1"/>
          </p:cNvGraphicFramePr>
          <p:nvPr>
            <p:ph idx="1"/>
            <p:extLst>
              <p:ext uri="{D42A27DB-BD31-4B8C-83A1-F6EECF244321}">
                <p14:modId xmlns:p14="http://schemas.microsoft.com/office/powerpoint/2010/main" val="2605631784"/>
              </p:ext>
            </p:extLst>
          </p:nvPr>
        </p:nvGraphicFramePr>
        <p:xfrm>
          <a:off x="277813" y="1160463"/>
          <a:ext cx="11720511" cy="2865120"/>
        </p:xfrm>
        <a:graphic>
          <a:graphicData uri="http://schemas.openxmlformats.org/drawingml/2006/table">
            <a:tbl>
              <a:tblPr firstRow="1" bandRow="1">
                <a:tableStyleId>{5C22544A-7EE6-4342-B048-85BDC9FD1C3A}</a:tableStyleId>
              </a:tblPr>
              <a:tblGrid>
                <a:gridCol w="6853280">
                  <a:extLst>
                    <a:ext uri="{9D8B030D-6E8A-4147-A177-3AD203B41FA5}">
                      <a16:colId xmlns:a16="http://schemas.microsoft.com/office/drawing/2014/main" val="1451953620"/>
                    </a:ext>
                  </a:extLst>
                </a:gridCol>
                <a:gridCol w="1669240">
                  <a:extLst>
                    <a:ext uri="{9D8B030D-6E8A-4147-A177-3AD203B41FA5}">
                      <a16:colId xmlns:a16="http://schemas.microsoft.com/office/drawing/2014/main" val="2303990429"/>
                    </a:ext>
                  </a:extLst>
                </a:gridCol>
                <a:gridCol w="3197991">
                  <a:extLst>
                    <a:ext uri="{9D8B030D-6E8A-4147-A177-3AD203B41FA5}">
                      <a16:colId xmlns:a16="http://schemas.microsoft.com/office/drawing/2014/main" val="2256773638"/>
                    </a:ext>
                  </a:extLst>
                </a:gridCol>
              </a:tblGrid>
              <a:tr h="370840">
                <a:tc>
                  <a:txBody>
                    <a:bodyPr/>
                    <a:lstStyle/>
                    <a:p>
                      <a:pPr algn="ctr"/>
                      <a:r>
                        <a:rPr lang="pt-PT" dirty="0">
                          <a:latin typeface="Arial Narrow" panose="020B0606020202030204" pitchFamily="34" charset="0"/>
                        </a:rPr>
                        <a:t>Project/Sector</a:t>
                      </a:r>
                    </a:p>
                  </a:txBody>
                  <a:tcPr/>
                </a:tc>
                <a:tc>
                  <a:txBody>
                    <a:bodyPr/>
                    <a:lstStyle/>
                    <a:p>
                      <a:pPr algn="ctr"/>
                      <a:r>
                        <a:rPr lang="pt-PT" dirty="0" err="1">
                          <a:latin typeface="Arial Narrow" panose="020B0606020202030204" pitchFamily="34" charset="0"/>
                        </a:rPr>
                        <a:t>Value</a:t>
                      </a:r>
                      <a:endParaRPr lang="pt-PT" dirty="0">
                        <a:latin typeface="Arial Narrow" panose="020B0606020202030204" pitchFamily="34" charset="0"/>
                      </a:endParaRPr>
                    </a:p>
                    <a:p>
                      <a:pPr algn="ctr"/>
                      <a:r>
                        <a:rPr lang="pt-PT" dirty="0">
                          <a:latin typeface="Arial Narrow" panose="020B0606020202030204" pitchFamily="34" charset="0"/>
                        </a:rPr>
                        <a:t>(US$ </a:t>
                      </a:r>
                      <a:r>
                        <a:rPr lang="pt-PT" dirty="0" err="1">
                          <a:latin typeface="Arial Narrow" panose="020B0606020202030204" pitchFamily="34" charset="0"/>
                        </a:rPr>
                        <a:t>millions</a:t>
                      </a:r>
                      <a:r>
                        <a:rPr lang="pt-PT" dirty="0">
                          <a:latin typeface="Arial Narrow" panose="020B0606020202030204" pitchFamily="34" charset="0"/>
                        </a:rPr>
                        <a:t>)</a:t>
                      </a:r>
                    </a:p>
                  </a:txBody>
                  <a:tcPr/>
                </a:tc>
                <a:tc>
                  <a:txBody>
                    <a:bodyPr/>
                    <a:lstStyle/>
                    <a:p>
                      <a:pPr algn="ctr"/>
                      <a:r>
                        <a:rPr lang="pt-PT" dirty="0" err="1">
                          <a:latin typeface="Arial Narrow" panose="020B0606020202030204" pitchFamily="34" charset="0"/>
                        </a:rPr>
                        <a:t>Origin</a:t>
                      </a:r>
                      <a:r>
                        <a:rPr lang="pt-PT" baseline="0" dirty="0">
                          <a:latin typeface="Arial Narrow" panose="020B0606020202030204" pitchFamily="34" charset="0"/>
                        </a:rPr>
                        <a:t> </a:t>
                      </a:r>
                      <a:r>
                        <a:rPr lang="pt-PT" baseline="0" dirty="0" err="1">
                          <a:latin typeface="Arial Narrow" panose="020B0606020202030204" pitchFamily="34" charset="0"/>
                        </a:rPr>
                        <a:t>of</a:t>
                      </a:r>
                      <a:r>
                        <a:rPr lang="pt-PT" baseline="0" dirty="0">
                          <a:latin typeface="Arial Narrow" panose="020B0606020202030204" pitchFamily="34" charset="0"/>
                        </a:rPr>
                        <a:t> </a:t>
                      </a:r>
                      <a:r>
                        <a:rPr lang="pt-PT" baseline="0" dirty="0" err="1">
                          <a:latin typeface="Arial Narrow" panose="020B0606020202030204" pitchFamily="34" charset="0"/>
                        </a:rPr>
                        <a:t>funds</a:t>
                      </a:r>
                      <a:endParaRPr lang="pt-PT" dirty="0">
                        <a:latin typeface="Arial Narrow" panose="020B0606020202030204" pitchFamily="34" charset="0"/>
                      </a:endParaRPr>
                    </a:p>
                  </a:txBody>
                  <a:tcPr/>
                </a:tc>
                <a:extLst>
                  <a:ext uri="{0D108BD9-81ED-4DB2-BD59-A6C34878D82A}">
                    <a16:rowId xmlns:a16="http://schemas.microsoft.com/office/drawing/2014/main" val="1302917838"/>
                  </a:ext>
                </a:extLst>
              </a:tr>
              <a:tr h="370840">
                <a:tc>
                  <a:txBody>
                    <a:bodyPr/>
                    <a:lstStyle/>
                    <a:p>
                      <a:r>
                        <a:rPr lang="pt-PT" dirty="0">
                          <a:latin typeface="Arial Narrow" panose="020B0606020202030204" pitchFamily="34" charset="0"/>
                        </a:rPr>
                        <a:t>EMATUM (</a:t>
                      </a:r>
                      <a:r>
                        <a:rPr lang="pt-PT" dirty="0" err="1">
                          <a:latin typeface="Arial Narrow" panose="020B0606020202030204" pitchFamily="34" charset="0"/>
                        </a:rPr>
                        <a:t>fishing</a:t>
                      </a:r>
                      <a:r>
                        <a:rPr lang="pt-PT" dirty="0">
                          <a:latin typeface="Arial Narrow" panose="020B0606020202030204" pitchFamily="34" charset="0"/>
                        </a:rPr>
                        <a:t>,</a:t>
                      </a:r>
                      <a:r>
                        <a:rPr lang="pt-PT" baseline="0" dirty="0">
                          <a:latin typeface="Arial Narrow" panose="020B0606020202030204" pitchFamily="34" charset="0"/>
                        </a:rPr>
                        <a:t> </a:t>
                      </a:r>
                      <a:r>
                        <a:rPr lang="pt-PT" baseline="0" dirty="0" err="1">
                          <a:latin typeface="Arial Narrow" panose="020B0606020202030204" pitchFamily="34" charset="0"/>
                        </a:rPr>
                        <a:t>security</a:t>
                      </a:r>
                      <a:r>
                        <a:rPr lang="pt-PT" baseline="0" dirty="0">
                          <a:latin typeface="Arial Narrow" panose="020B0606020202030204" pitchFamily="34" charset="0"/>
                        </a:rPr>
                        <a:t> </a:t>
                      </a:r>
                      <a:r>
                        <a:rPr lang="pt-PT" baseline="0" dirty="0" err="1">
                          <a:latin typeface="Arial Narrow" panose="020B0606020202030204" pitchFamily="34" charset="0"/>
                        </a:rPr>
                        <a:t>and</a:t>
                      </a:r>
                      <a:r>
                        <a:rPr lang="pt-PT" baseline="0" dirty="0">
                          <a:latin typeface="Arial Narrow" panose="020B0606020202030204" pitchFamily="34" charset="0"/>
                        </a:rPr>
                        <a:t> </a:t>
                      </a:r>
                      <a:r>
                        <a:rPr lang="pt-PT" baseline="0" dirty="0" err="1">
                          <a:latin typeface="Arial Narrow" panose="020B0606020202030204" pitchFamily="34" charset="0"/>
                        </a:rPr>
                        <a:t>unknown</a:t>
                      </a:r>
                      <a:r>
                        <a:rPr lang="pt-PT" baseline="0" dirty="0">
                          <a:latin typeface="Arial Narrow" panose="020B0606020202030204" pitchFamily="34" charset="0"/>
                        </a:rPr>
                        <a:t> </a:t>
                      </a:r>
                      <a:r>
                        <a:rPr lang="pt-PT" baseline="0" dirty="0" err="1">
                          <a:latin typeface="Arial Narrow" panose="020B0606020202030204" pitchFamily="34" charset="0"/>
                        </a:rPr>
                        <a:t>applications</a:t>
                      </a:r>
                      <a:r>
                        <a:rPr lang="pt-PT" baseline="0" dirty="0">
                          <a:latin typeface="Arial Narrow" panose="020B0606020202030204" pitchFamily="34" charset="0"/>
                        </a:rPr>
                        <a:t>)</a:t>
                      </a:r>
                      <a:endParaRPr lang="pt-PT" dirty="0">
                        <a:latin typeface="Arial Narrow" panose="020B0606020202030204" pitchFamily="34" charset="0"/>
                      </a:endParaRPr>
                    </a:p>
                  </a:txBody>
                  <a:tcPr/>
                </a:tc>
                <a:tc>
                  <a:txBody>
                    <a:bodyPr/>
                    <a:lstStyle/>
                    <a:p>
                      <a:pPr algn="r"/>
                      <a:r>
                        <a:rPr lang="pt-PT" dirty="0">
                          <a:latin typeface="Arial Narrow" panose="020B0606020202030204" pitchFamily="34" charset="0"/>
                        </a:rPr>
                        <a:t>850</a:t>
                      </a:r>
                    </a:p>
                  </a:txBody>
                  <a:tcPr/>
                </a:tc>
                <a:tc>
                  <a:txBody>
                    <a:bodyPr/>
                    <a:lstStyle/>
                    <a:p>
                      <a:r>
                        <a:rPr lang="pt-PT" dirty="0">
                          <a:latin typeface="Arial Narrow" panose="020B0606020202030204" pitchFamily="34" charset="0"/>
                        </a:rPr>
                        <a:t>Credit </a:t>
                      </a:r>
                      <a:r>
                        <a:rPr lang="pt-PT" dirty="0" err="1">
                          <a:latin typeface="Arial Narrow" panose="020B0606020202030204" pitchFamily="34" charset="0"/>
                        </a:rPr>
                        <a:t>Suisse</a:t>
                      </a:r>
                      <a:r>
                        <a:rPr lang="pt-PT" dirty="0">
                          <a:latin typeface="Arial Narrow" panose="020B0606020202030204" pitchFamily="34" charset="0"/>
                        </a:rPr>
                        <a:t>/VTB</a:t>
                      </a:r>
                    </a:p>
                  </a:txBody>
                  <a:tcPr/>
                </a:tc>
                <a:extLst>
                  <a:ext uri="{0D108BD9-81ED-4DB2-BD59-A6C34878D82A}">
                    <a16:rowId xmlns:a16="http://schemas.microsoft.com/office/drawing/2014/main" val="1948427206"/>
                  </a:ext>
                </a:extLst>
              </a:tr>
              <a:tr h="370840">
                <a:tc>
                  <a:txBody>
                    <a:bodyPr/>
                    <a:lstStyle/>
                    <a:p>
                      <a:r>
                        <a:rPr lang="pt-PT" dirty="0" err="1">
                          <a:latin typeface="Arial Narrow" panose="020B0606020202030204" pitchFamily="34" charset="0"/>
                        </a:rPr>
                        <a:t>Proíndicus</a:t>
                      </a:r>
                      <a:r>
                        <a:rPr lang="pt-PT" baseline="0" dirty="0">
                          <a:latin typeface="Arial Narrow" panose="020B0606020202030204" pitchFamily="34" charset="0"/>
                        </a:rPr>
                        <a:t> (</a:t>
                      </a:r>
                      <a:r>
                        <a:rPr lang="pt-PT" baseline="0" dirty="0" err="1">
                          <a:latin typeface="Arial Narrow" panose="020B0606020202030204" pitchFamily="34" charset="0"/>
                        </a:rPr>
                        <a:t>logistics</a:t>
                      </a:r>
                      <a:r>
                        <a:rPr lang="pt-PT" baseline="0" dirty="0">
                          <a:latin typeface="Arial Narrow" panose="020B0606020202030204" pitchFamily="34" charset="0"/>
                        </a:rPr>
                        <a:t>, </a:t>
                      </a:r>
                      <a:r>
                        <a:rPr lang="pt-PT" baseline="0" dirty="0" err="1">
                          <a:latin typeface="Arial Narrow" panose="020B0606020202030204" pitchFamily="34" charset="0"/>
                        </a:rPr>
                        <a:t>security</a:t>
                      </a:r>
                      <a:r>
                        <a:rPr lang="pt-PT" baseline="0" dirty="0">
                          <a:latin typeface="Arial Narrow" panose="020B0606020202030204" pitchFamily="34" charset="0"/>
                        </a:rPr>
                        <a:t> </a:t>
                      </a:r>
                      <a:r>
                        <a:rPr lang="pt-PT" baseline="0" dirty="0" err="1">
                          <a:latin typeface="Arial Narrow" panose="020B0606020202030204" pitchFamily="34" charset="0"/>
                        </a:rPr>
                        <a:t>and</a:t>
                      </a:r>
                      <a:r>
                        <a:rPr lang="pt-PT" baseline="0" dirty="0">
                          <a:latin typeface="Arial Narrow" panose="020B0606020202030204" pitchFamily="34" charset="0"/>
                        </a:rPr>
                        <a:t> </a:t>
                      </a:r>
                      <a:r>
                        <a:rPr lang="pt-PT" baseline="0" dirty="0" err="1">
                          <a:latin typeface="Arial Narrow" panose="020B0606020202030204" pitchFamily="34" charset="0"/>
                        </a:rPr>
                        <a:t>unknown</a:t>
                      </a:r>
                      <a:r>
                        <a:rPr lang="pt-PT" baseline="0" dirty="0">
                          <a:latin typeface="Arial Narrow" panose="020B0606020202030204" pitchFamily="34" charset="0"/>
                        </a:rPr>
                        <a:t> </a:t>
                      </a:r>
                      <a:r>
                        <a:rPr lang="pt-PT" baseline="0" dirty="0" err="1">
                          <a:latin typeface="Arial Narrow" panose="020B0606020202030204" pitchFamily="34" charset="0"/>
                        </a:rPr>
                        <a:t>applications</a:t>
                      </a:r>
                      <a:r>
                        <a:rPr lang="pt-PT" baseline="0" dirty="0">
                          <a:latin typeface="Arial Narrow" panose="020B0606020202030204" pitchFamily="34" charset="0"/>
                        </a:rPr>
                        <a:t> – gás </a:t>
                      </a:r>
                      <a:r>
                        <a:rPr lang="pt-PT" baseline="0" dirty="0" err="1">
                          <a:latin typeface="Arial Narrow" panose="020B0606020202030204" pitchFamily="34" charset="0"/>
                        </a:rPr>
                        <a:t>related</a:t>
                      </a:r>
                      <a:r>
                        <a:rPr lang="pt-PT" baseline="0" dirty="0">
                          <a:latin typeface="Arial Narrow" panose="020B0606020202030204" pitchFamily="34" charset="0"/>
                        </a:rPr>
                        <a:t>)</a:t>
                      </a:r>
                      <a:endParaRPr lang="pt-PT" dirty="0">
                        <a:latin typeface="Arial Narrow" panose="020B0606020202030204" pitchFamily="34" charset="0"/>
                      </a:endParaRPr>
                    </a:p>
                  </a:txBody>
                  <a:tcPr/>
                </a:tc>
                <a:tc>
                  <a:txBody>
                    <a:bodyPr/>
                    <a:lstStyle/>
                    <a:p>
                      <a:pPr algn="r"/>
                      <a:r>
                        <a:rPr lang="pt-PT" dirty="0">
                          <a:latin typeface="Arial Narrow" panose="020B0606020202030204" pitchFamily="34" charset="0"/>
                        </a:rPr>
                        <a:t>622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Credit </a:t>
                      </a:r>
                      <a:r>
                        <a:rPr kumimoji="0" lang="pt-PT" sz="18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Suisse</a:t>
                      </a:r>
                      <a:r>
                        <a:rPr kumimoji="0" lang="pt-PT"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/VTB</a:t>
                      </a:r>
                    </a:p>
                  </a:txBody>
                  <a:tcPr/>
                </a:tc>
                <a:extLst>
                  <a:ext uri="{0D108BD9-81ED-4DB2-BD59-A6C34878D82A}">
                    <a16:rowId xmlns:a16="http://schemas.microsoft.com/office/drawing/2014/main" val="4262295159"/>
                  </a:ext>
                </a:extLst>
              </a:tr>
              <a:tr h="370840">
                <a:tc>
                  <a:txBody>
                    <a:bodyPr/>
                    <a:lstStyle/>
                    <a:p>
                      <a:r>
                        <a:rPr lang="pt-PT" dirty="0">
                          <a:latin typeface="Arial Narrow" panose="020B0606020202030204" pitchFamily="34" charset="0"/>
                        </a:rPr>
                        <a:t>MAM </a:t>
                      </a:r>
                      <a:r>
                        <a:rPr lang="pt-PT" baseline="0" dirty="0">
                          <a:latin typeface="Arial Narrow" panose="020B0606020202030204" pitchFamily="34" charset="0"/>
                        </a:rPr>
                        <a:t>(</a:t>
                      </a:r>
                      <a:r>
                        <a:rPr lang="pt-PT" baseline="0" dirty="0" err="1">
                          <a:latin typeface="Arial Narrow" panose="020B0606020202030204" pitchFamily="34" charset="0"/>
                        </a:rPr>
                        <a:t>logistics</a:t>
                      </a:r>
                      <a:r>
                        <a:rPr lang="pt-PT" baseline="0" dirty="0">
                          <a:latin typeface="Arial Narrow" panose="020B0606020202030204" pitchFamily="34" charset="0"/>
                        </a:rPr>
                        <a:t>, </a:t>
                      </a:r>
                      <a:r>
                        <a:rPr lang="pt-PT" baseline="0" dirty="0" err="1">
                          <a:latin typeface="Arial Narrow" panose="020B0606020202030204" pitchFamily="34" charset="0"/>
                        </a:rPr>
                        <a:t>security</a:t>
                      </a:r>
                      <a:r>
                        <a:rPr lang="pt-PT" baseline="0" dirty="0">
                          <a:latin typeface="Arial Narrow" panose="020B0606020202030204" pitchFamily="34" charset="0"/>
                        </a:rPr>
                        <a:t> </a:t>
                      </a:r>
                      <a:r>
                        <a:rPr lang="pt-PT" baseline="0" dirty="0" err="1">
                          <a:latin typeface="Arial Narrow" panose="020B0606020202030204" pitchFamily="34" charset="0"/>
                        </a:rPr>
                        <a:t>and</a:t>
                      </a:r>
                      <a:r>
                        <a:rPr lang="pt-PT" baseline="0" dirty="0">
                          <a:latin typeface="Arial Narrow" panose="020B0606020202030204" pitchFamily="34" charset="0"/>
                        </a:rPr>
                        <a:t> </a:t>
                      </a:r>
                      <a:r>
                        <a:rPr lang="pt-PT" baseline="0" dirty="0" err="1">
                          <a:latin typeface="Arial Narrow" panose="020B0606020202030204" pitchFamily="34" charset="0"/>
                        </a:rPr>
                        <a:t>unknown</a:t>
                      </a:r>
                      <a:r>
                        <a:rPr lang="pt-PT" baseline="0" dirty="0">
                          <a:latin typeface="Arial Narrow" panose="020B0606020202030204" pitchFamily="34" charset="0"/>
                        </a:rPr>
                        <a:t> </a:t>
                      </a:r>
                      <a:r>
                        <a:rPr lang="pt-PT" baseline="0" dirty="0" err="1">
                          <a:latin typeface="Arial Narrow" panose="020B0606020202030204" pitchFamily="34" charset="0"/>
                        </a:rPr>
                        <a:t>applications</a:t>
                      </a:r>
                      <a:r>
                        <a:rPr lang="pt-PT" baseline="0" dirty="0">
                          <a:latin typeface="Arial Narrow" panose="020B0606020202030204" pitchFamily="34" charset="0"/>
                        </a:rPr>
                        <a:t> – gás </a:t>
                      </a:r>
                      <a:r>
                        <a:rPr lang="pt-PT" baseline="0" dirty="0" err="1">
                          <a:latin typeface="Arial Narrow" panose="020B0606020202030204" pitchFamily="34" charset="0"/>
                        </a:rPr>
                        <a:t>related</a:t>
                      </a:r>
                      <a:r>
                        <a:rPr lang="pt-PT" baseline="0" dirty="0">
                          <a:latin typeface="Arial Narrow" panose="020B0606020202030204" pitchFamily="34" charset="0"/>
                        </a:rPr>
                        <a:t>)</a:t>
                      </a:r>
                      <a:endParaRPr lang="pt-PT" dirty="0">
                        <a:latin typeface="Arial Narrow" panose="020B0606020202030204" pitchFamily="34" charset="0"/>
                      </a:endParaRPr>
                    </a:p>
                  </a:txBody>
                  <a:tcPr/>
                </a:tc>
                <a:tc>
                  <a:txBody>
                    <a:bodyPr/>
                    <a:lstStyle/>
                    <a:p>
                      <a:pPr algn="r"/>
                      <a:r>
                        <a:rPr lang="pt-PT" dirty="0">
                          <a:latin typeface="Arial Narrow" panose="020B0606020202030204" pitchFamily="34" charset="0"/>
                        </a:rPr>
                        <a:t>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Credit </a:t>
                      </a:r>
                      <a:r>
                        <a:rPr kumimoji="0" lang="pt-PT" sz="18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Suisse</a:t>
                      </a:r>
                      <a:r>
                        <a:rPr kumimoji="0" lang="pt-PT"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/VTB</a:t>
                      </a:r>
                    </a:p>
                  </a:txBody>
                  <a:tcPr/>
                </a:tc>
                <a:extLst>
                  <a:ext uri="{0D108BD9-81ED-4DB2-BD59-A6C34878D82A}">
                    <a16:rowId xmlns:a16="http://schemas.microsoft.com/office/drawing/2014/main" val="2657827764"/>
                  </a:ext>
                </a:extLst>
              </a:tr>
              <a:tr h="370840">
                <a:tc>
                  <a:txBody>
                    <a:bodyPr/>
                    <a:lstStyle/>
                    <a:p>
                      <a:r>
                        <a:rPr lang="pt-PT" dirty="0">
                          <a:latin typeface="Arial Narrow" panose="020B0606020202030204" pitchFamily="34" charset="0"/>
                        </a:rPr>
                        <a:t>Defense</a:t>
                      </a:r>
                      <a:r>
                        <a:rPr lang="pt-PT" baseline="0" dirty="0">
                          <a:latin typeface="Arial Narrow" panose="020B0606020202030204" pitchFamily="34" charset="0"/>
                        </a:rPr>
                        <a:t> </a:t>
                      </a:r>
                      <a:r>
                        <a:rPr lang="pt-PT" baseline="0" dirty="0" err="1">
                          <a:latin typeface="Arial Narrow" panose="020B0606020202030204" pitchFamily="34" charset="0"/>
                        </a:rPr>
                        <a:t>and</a:t>
                      </a:r>
                      <a:r>
                        <a:rPr lang="pt-PT" baseline="0" dirty="0">
                          <a:latin typeface="Arial Narrow" panose="020B0606020202030204" pitchFamily="34" charset="0"/>
                        </a:rPr>
                        <a:t> </a:t>
                      </a:r>
                      <a:r>
                        <a:rPr lang="pt-PT" baseline="0" dirty="0" err="1">
                          <a:latin typeface="Arial Narrow" panose="020B0606020202030204" pitchFamily="34" charset="0"/>
                        </a:rPr>
                        <a:t>security</a:t>
                      </a:r>
                      <a:endParaRPr lang="pt-PT" dirty="0">
                        <a:latin typeface="Arial Narrow" panose="020B0606020202030204" pitchFamily="34" charset="0"/>
                      </a:endParaRPr>
                    </a:p>
                  </a:txBody>
                  <a:tcPr/>
                </a:tc>
                <a:tc>
                  <a:txBody>
                    <a:bodyPr/>
                    <a:lstStyle/>
                    <a:p>
                      <a:pPr algn="r"/>
                      <a:r>
                        <a:rPr lang="pt-PT" dirty="0">
                          <a:latin typeface="Arial Narrow" panose="020B0606020202030204" pitchFamily="34" charset="0"/>
                        </a:rPr>
                        <a:t>300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PT"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Credit </a:t>
                      </a:r>
                      <a:r>
                        <a:rPr kumimoji="0" lang="pt-PT" sz="1800" b="0" i="0" u="none" strike="noStrike" kern="1200" cap="none" spc="0" normalizeH="0" baseline="0" noProof="0" dirty="0" err="1">
                          <a:ln>
                            <a:noFill/>
                          </a:ln>
                          <a:solidFill>
                            <a:prstClr val="black"/>
                          </a:solidFill>
                          <a:effectLst/>
                          <a:uLnTx/>
                          <a:uFillTx/>
                          <a:latin typeface="Arial Narrow" panose="020B0606020202030204" pitchFamily="34" charset="0"/>
                          <a:ea typeface="+mn-ea"/>
                          <a:cs typeface="+mn-cs"/>
                        </a:rPr>
                        <a:t>Suisse</a:t>
                      </a:r>
                      <a:r>
                        <a:rPr kumimoji="0" lang="pt-PT" sz="1800" b="0" i="0" u="none" strike="noStrike" kern="1200" cap="none" spc="0" normalizeH="0" baseline="0" noProof="0" dirty="0">
                          <a:ln>
                            <a:noFill/>
                          </a:ln>
                          <a:solidFill>
                            <a:prstClr val="black"/>
                          </a:solidFill>
                          <a:effectLst/>
                          <a:uLnTx/>
                          <a:uFillTx/>
                          <a:latin typeface="Arial Narrow" panose="020B0606020202030204" pitchFamily="34" charset="0"/>
                          <a:ea typeface="+mn-ea"/>
                          <a:cs typeface="+mn-cs"/>
                        </a:rPr>
                        <a:t>/VTB</a:t>
                      </a:r>
                    </a:p>
                  </a:txBody>
                  <a:tcPr/>
                </a:tc>
                <a:extLst>
                  <a:ext uri="{0D108BD9-81ED-4DB2-BD59-A6C34878D82A}">
                    <a16:rowId xmlns:a16="http://schemas.microsoft.com/office/drawing/2014/main" val="3310751579"/>
                  </a:ext>
                </a:extLst>
              </a:tr>
              <a:tr h="370840">
                <a:tc>
                  <a:txBody>
                    <a:bodyPr/>
                    <a:lstStyle/>
                    <a:p>
                      <a:r>
                        <a:rPr lang="pt-PT" dirty="0" err="1">
                          <a:latin typeface="Arial Narrow" panose="020B0606020202030204" pitchFamily="34" charset="0"/>
                        </a:rPr>
                        <a:t>Ka</a:t>
                      </a:r>
                      <a:r>
                        <a:rPr lang="pt-PT" dirty="0">
                          <a:latin typeface="Arial Narrow" panose="020B0606020202030204" pitchFamily="34" charset="0"/>
                        </a:rPr>
                        <a:t> </a:t>
                      </a:r>
                      <a:r>
                        <a:rPr lang="pt-PT" dirty="0" err="1">
                          <a:latin typeface="Arial Narrow" panose="020B0606020202030204" pitchFamily="34" charset="0"/>
                        </a:rPr>
                        <a:t>Tembe</a:t>
                      </a:r>
                      <a:r>
                        <a:rPr lang="pt-PT" dirty="0">
                          <a:latin typeface="Arial Narrow" panose="020B0606020202030204" pitchFamily="34" charset="0"/>
                        </a:rPr>
                        <a:t> Bridge </a:t>
                      </a:r>
                      <a:r>
                        <a:rPr lang="pt-PT" dirty="0" err="1">
                          <a:latin typeface="Arial Narrow" panose="020B0606020202030204" pitchFamily="34" charset="0"/>
                        </a:rPr>
                        <a:t>and</a:t>
                      </a:r>
                      <a:r>
                        <a:rPr lang="pt-PT" dirty="0">
                          <a:latin typeface="Arial Narrow" panose="020B0606020202030204" pitchFamily="34" charset="0"/>
                        </a:rPr>
                        <a:t> </a:t>
                      </a:r>
                      <a:r>
                        <a:rPr lang="pt-PT" dirty="0" err="1">
                          <a:latin typeface="Arial Narrow" panose="020B0606020202030204" pitchFamily="34" charset="0"/>
                        </a:rPr>
                        <a:t>road</a:t>
                      </a:r>
                      <a:r>
                        <a:rPr lang="pt-PT" baseline="0" dirty="0">
                          <a:latin typeface="Arial Narrow" panose="020B0606020202030204" pitchFamily="34" charset="0"/>
                        </a:rPr>
                        <a:t> to Ponta do Ouro </a:t>
                      </a:r>
                      <a:endParaRPr lang="pt-PT" dirty="0">
                        <a:latin typeface="Arial Narrow" panose="020B0606020202030204" pitchFamily="34" charset="0"/>
                      </a:endParaRPr>
                    </a:p>
                  </a:txBody>
                  <a:tcPr/>
                </a:tc>
                <a:tc>
                  <a:txBody>
                    <a:bodyPr/>
                    <a:lstStyle/>
                    <a:p>
                      <a:pPr algn="r"/>
                      <a:r>
                        <a:rPr lang="pt-PT" dirty="0">
                          <a:latin typeface="Arial Narrow" panose="020B0606020202030204" pitchFamily="34" charset="0"/>
                        </a:rPr>
                        <a:t>725</a:t>
                      </a:r>
                    </a:p>
                  </a:txBody>
                  <a:tcPr/>
                </a:tc>
                <a:tc>
                  <a:txBody>
                    <a:bodyPr/>
                    <a:lstStyle/>
                    <a:p>
                      <a:r>
                        <a:rPr lang="pt-PT" dirty="0" err="1">
                          <a:latin typeface="Arial Narrow" panose="020B0606020202030204" pitchFamily="34" charset="0"/>
                        </a:rPr>
                        <a:t>Exim</a:t>
                      </a:r>
                      <a:r>
                        <a:rPr lang="pt-PT" dirty="0">
                          <a:latin typeface="Arial Narrow" panose="020B0606020202030204" pitchFamily="34" charset="0"/>
                        </a:rPr>
                        <a:t> </a:t>
                      </a:r>
                      <a:r>
                        <a:rPr lang="pt-PT" dirty="0" err="1">
                          <a:latin typeface="Arial Narrow" panose="020B0606020202030204" pitchFamily="34" charset="0"/>
                        </a:rPr>
                        <a:t>Bank</a:t>
                      </a:r>
                      <a:r>
                        <a:rPr lang="pt-PT" dirty="0">
                          <a:latin typeface="Arial Narrow" panose="020B0606020202030204" pitchFamily="34" charset="0"/>
                        </a:rPr>
                        <a:t> RP China</a:t>
                      </a:r>
                    </a:p>
                  </a:txBody>
                  <a:tcPr/>
                </a:tc>
                <a:extLst>
                  <a:ext uri="{0D108BD9-81ED-4DB2-BD59-A6C34878D82A}">
                    <a16:rowId xmlns:a16="http://schemas.microsoft.com/office/drawing/2014/main" val="3731077289"/>
                  </a:ext>
                </a:extLst>
              </a:tr>
              <a:tr h="370840">
                <a:tc>
                  <a:txBody>
                    <a:bodyPr/>
                    <a:lstStyle/>
                    <a:p>
                      <a:r>
                        <a:rPr lang="pt-PT" dirty="0">
                          <a:latin typeface="Arial Narrow" panose="020B0606020202030204" pitchFamily="34" charset="0"/>
                        </a:rPr>
                        <a:t>TOTAL</a:t>
                      </a:r>
                    </a:p>
                  </a:txBody>
                  <a:tcPr/>
                </a:tc>
                <a:tc>
                  <a:txBody>
                    <a:bodyPr/>
                    <a:lstStyle/>
                    <a:p>
                      <a:pPr algn="r"/>
                      <a:r>
                        <a:rPr lang="pt-PT" dirty="0">
                          <a:latin typeface="Arial Narrow" panose="020B0606020202030204" pitchFamily="34" charset="0"/>
                        </a:rPr>
                        <a:t>3,027</a:t>
                      </a:r>
                    </a:p>
                  </a:txBody>
                  <a:tcPr/>
                </a:tc>
                <a:tc>
                  <a:txBody>
                    <a:bodyPr/>
                    <a:lstStyle/>
                    <a:p>
                      <a:endParaRPr lang="pt-PT" dirty="0">
                        <a:latin typeface="Arial Narrow" panose="020B0606020202030204" pitchFamily="34" charset="0"/>
                      </a:endParaRPr>
                    </a:p>
                  </a:txBody>
                  <a:tcPr/>
                </a:tc>
                <a:extLst>
                  <a:ext uri="{0D108BD9-81ED-4DB2-BD59-A6C34878D82A}">
                    <a16:rowId xmlns:a16="http://schemas.microsoft.com/office/drawing/2014/main" val="106103880"/>
                  </a:ext>
                </a:extLst>
              </a:tr>
            </a:tbl>
          </a:graphicData>
        </a:graphic>
      </p:graphicFrame>
      <p:sp>
        <p:nvSpPr>
          <p:cNvPr id="3" name="Marcador de Posição do Número do Diapositivo 2"/>
          <p:cNvSpPr>
            <a:spLocks noGrp="1"/>
          </p:cNvSpPr>
          <p:nvPr>
            <p:ph type="sldNum" sz="quarter" idx="12"/>
          </p:nvPr>
        </p:nvSpPr>
        <p:spPr/>
        <p:txBody>
          <a:bodyPr/>
          <a:lstStyle/>
          <a:p>
            <a:fld id="{F7CBE43F-1FF3-4808-9C13-384F27238056}" type="slidenum">
              <a:rPr lang="pt-PT" smtClean="0"/>
              <a:t>32</a:t>
            </a:fld>
            <a:endParaRPr lang="pt-PT" dirty="0"/>
          </a:p>
        </p:txBody>
      </p:sp>
    </p:spTree>
    <p:extLst>
      <p:ext uri="{BB962C8B-B14F-4D97-AF65-F5344CB8AC3E}">
        <p14:creationId xmlns:p14="http://schemas.microsoft.com/office/powerpoint/2010/main" val="42667117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17493"/>
            <a:ext cx="11790140" cy="531272"/>
          </a:xfrm>
        </p:spPr>
        <p:txBody>
          <a:bodyPr>
            <a:normAutofit/>
          </a:bodyPr>
          <a:lstStyle/>
          <a:p>
            <a:r>
              <a:rPr lang="en-GB" sz="3200" b="1" i="1" dirty="0">
                <a:solidFill>
                  <a:srgbClr val="C00000"/>
                </a:solidFill>
                <a:latin typeface="Arial Narrow" panose="020B0606020202030204" pitchFamily="34" charset="0"/>
              </a:rPr>
              <a:t>Magnitude of economic porosity – public debt and the financial system</a:t>
            </a:r>
            <a:endParaRPr lang="en-GB" sz="3200" b="1" i="1" dirty="0">
              <a:solidFill>
                <a:srgbClr val="7030A0"/>
              </a:solidFill>
              <a:latin typeface="Arial Narrow" panose="020B0606020202030204" pitchFamily="34" charset="0"/>
            </a:endParaRPr>
          </a:p>
        </p:txBody>
      </p:sp>
      <p:pic>
        <p:nvPicPr>
          <p:cNvPr id="4" name="Content Placeholder 3"/>
          <p:cNvPicPr>
            <a:picLocks noGrp="1" noChangeAspect="1"/>
          </p:cNvPicPr>
          <p:nvPr>
            <p:ph idx="1"/>
          </p:nvPr>
        </p:nvPicPr>
        <p:blipFill>
          <a:blip r:embed="rId2"/>
          <a:stretch>
            <a:fillRect/>
          </a:stretch>
        </p:blipFill>
        <p:spPr>
          <a:xfrm>
            <a:off x="367803" y="786691"/>
            <a:ext cx="11376362" cy="6007454"/>
          </a:xfrm>
          <a:prstGeom prst="rect">
            <a:avLst/>
          </a:prstGeom>
        </p:spPr>
      </p:pic>
      <p:sp>
        <p:nvSpPr>
          <p:cNvPr id="5" name="Slide Number Placeholder 4"/>
          <p:cNvSpPr>
            <a:spLocks noGrp="1"/>
          </p:cNvSpPr>
          <p:nvPr>
            <p:ph type="sldNum" sz="quarter" idx="12"/>
          </p:nvPr>
        </p:nvSpPr>
        <p:spPr/>
        <p:txBody>
          <a:bodyPr/>
          <a:lstStyle/>
          <a:p>
            <a:fld id="{2DE9D3F9-5390-49D6-8F32-91851A1C3B91}" type="slidenum">
              <a:rPr lang="en-GB" smtClean="0"/>
              <a:t>33</a:t>
            </a:fld>
            <a:endParaRPr lang="en-GB"/>
          </a:p>
        </p:txBody>
      </p:sp>
    </p:spTree>
    <p:extLst>
      <p:ext uri="{BB962C8B-B14F-4D97-AF65-F5344CB8AC3E}">
        <p14:creationId xmlns:p14="http://schemas.microsoft.com/office/powerpoint/2010/main" val="236103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dirty="0">
                <a:solidFill>
                  <a:prstClr val="black"/>
                </a:solidFill>
                <a:latin typeface="Arial Narrow" panose="020B0606020202030204" pitchFamily="34" charset="0"/>
              </a:rPr>
              <a:t>Questions/challenges for “taxation and State building”</a:t>
            </a:r>
            <a:endParaRPr lang="en-GB" sz="2800" b="1" dirty="0">
              <a:latin typeface="Arial Narrow" panose="020B0606020202030204" pitchFamily="34" charset="0"/>
            </a:endParaRPr>
          </a:p>
        </p:txBody>
      </p:sp>
      <p:sp>
        <p:nvSpPr>
          <p:cNvPr id="3" name="Marcador de Posição de Conteúdo 2"/>
          <p:cNvSpPr>
            <a:spLocks noGrp="1"/>
          </p:cNvSpPr>
          <p:nvPr>
            <p:ph idx="1"/>
          </p:nvPr>
        </p:nvSpPr>
        <p:spPr>
          <a:xfrm>
            <a:off x="278523" y="1203434"/>
            <a:ext cx="11719035" cy="5502166"/>
          </a:xfrm>
        </p:spPr>
        <p:txBody>
          <a:bodyPr>
            <a:normAutofit/>
          </a:bodyPr>
          <a:lstStyle/>
          <a:p>
            <a:pPr>
              <a:spcBef>
                <a:spcPts val="600"/>
              </a:spcBef>
              <a:spcAft>
                <a:spcPts val="1800"/>
              </a:spcAft>
            </a:pPr>
            <a:endParaRPr lang="en-GB" sz="2400" dirty="0">
              <a:latin typeface="Arial Narrow" panose="020B0606020202030204" pitchFamily="34" charset="0"/>
            </a:endParaRP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34</a:t>
            </a:fld>
            <a:endParaRPr lang="pt-PT" dirty="0"/>
          </a:p>
        </p:txBody>
      </p:sp>
    </p:spTree>
    <p:extLst>
      <p:ext uri="{BB962C8B-B14F-4D97-AF65-F5344CB8AC3E}">
        <p14:creationId xmlns:p14="http://schemas.microsoft.com/office/powerpoint/2010/main" val="2542323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dirty="0">
                <a:latin typeface="Arial Narrow" panose="020B0606020202030204" pitchFamily="34" charset="0"/>
              </a:rPr>
              <a:t>Questions/challenges for “taxation and State building”</a:t>
            </a:r>
          </a:p>
        </p:txBody>
      </p:sp>
      <p:sp>
        <p:nvSpPr>
          <p:cNvPr id="3" name="Marcador de Posição de Conteúdo 2"/>
          <p:cNvSpPr>
            <a:spLocks noGrp="1"/>
          </p:cNvSpPr>
          <p:nvPr>
            <p:ph idx="1"/>
          </p:nvPr>
        </p:nvSpPr>
        <p:spPr>
          <a:xfrm>
            <a:off x="278523" y="1203434"/>
            <a:ext cx="11719035" cy="5502166"/>
          </a:xfrm>
        </p:spPr>
        <p:txBody>
          <a:bodyPr>
            <a:normAutofit lnSpcReduction="10000"/>
          </a:bodyPr>
          <a:lstStyle/>
          <a:p>
            <a:pPr>
              <a:spcBef>
                <a:spcPts val="600"/>
              </a:spcBef>
              <a:spcAft>
                <a:spcPts val="1800"/>
              </a:spcAft>
            </a:pPr>
            <a:r>
              <a:rPr lang="en-GB" sz="2400" dirty="0">
                <a:latin typeface="Arial Narrow" panose="020B0606020202030204" pitchFamily="34" charset="0"/>
              </a:rPr>
              <a:t>Broader than taxation – economic and social strategy as a political economy issue</a:t>
            </a:r>
          </a:p>
          <a:p>
            <a:pPr>
              <a:spcBef>
                <a:spcPts val="600"/>
              </a:spcBef>
              <a:spcAft>
                <a:spcPts val="1800"/>
              </a:spcAft>
            </a:pPr>
            <a:r>
              <a:rPr lang="en-GB" sz="2400" dirty="0">
                <a:latin typeface="Arial Narrow" panose="020B0606020202030204" pitchFamily="34" charset="0"/>
              </a:rPr>
              <a:t>The debt issue – a mode of capital accumulation that is largely exhausted</a:t>
            </a:r>
          </a:p>
          <a:p>
            <a:pPr lvl="1">
              <a:spcBef>
                <a:spcPts val="600"/>
              </a:spcBef>
              <a:spcAft>
                <a:spcPts val="1800"/>
              </a:spcAft>
            </a:pPr>
            <a:r>
              <a:rPr lang="en-GB" sz="2000" dirty="0">
                <a:latin typeface="Arial Narrow" panose="020B0606020202030204" pitchFamily="34" charset="0"/>
              </a:rPr>
              <a:t>Auditing</a:t>
            </a:r>
          </a:p>
          <a:p>
            <a:pPr lvl="1">
              <a:spcBef>
                <a:spcPts val="600"/>
              </a:spcBef>
              <a:spcAft>
                <a:spcPts val="1800"/>
              </a:spcAft>
            </a:pPr>
            <a:r>
              <a:rPr lang="en-GB" sz="2000" dirty="0">
                <a:latin typeface="Arial Narrow" panose="020B0606020202030204" pitchFamily="34" charset="0"/>
              </a:rPr>
              <a:t>Restructuring and cancellation</a:t>
            </a:r>
          </a:p>
          <a:p>
            <a:pPr lvl="1">
              <a:spcBef>
                <a:spcPts val="600"/>
              </a:spcBef>
              <a:spcAft>
                <a:spcPts val="1800"/>
              </a:spcAft>
            </a:pPr>
            <a:r>
              <a:rPr lang="en-GB" sz="2000" dirty="0">
                <a:latin typeface="Arial Narrow" panose="020B0606020202030204" pitchFamily="34" charset="0"/>
              </a:rPr>
              <a:t>Changing dynamics: public revenue, public expenditure, consistency with economic growth and social and economic transformation </a:t>
            </a:r>
          </a:p>
          <a:p>
            <a:pPr>
              <a:spcBef>
                <a:spcPts val="600"/>
              </a:spcBef>
              <a:spcAft>
                <a:spcPts val="1800"/>
              </a:spcAft>
            </a:pPr>
            <a:r>
              <a:rPr lang="en-GB" sz="2400" dirty="0">
                <a:latin typeface="Arial Narrow" panose="020B0606020202030204" pitchFamily="34" charset="0"/>
              </a:rPr>
              <a:t>The alliances of the State:</a:t>
            </a:r>
          </a:p>
          <a:p>
            <a:pPr lvl="1">
              <a:spcBef>
                <a:spcPts val="600"/>
              </a:spcBef>
              <a:spcAft>
                <a:spcPts val="1800"/>
              </a:spcAft>
            </a:pPr>
            <a:r>
              <a:rPr lang="en-GB" sz="2000" dirty="0">
                <a:latin typeface="Arial Narrow" panose="020B0606020202030204" pitchFamily="34" charset="0"/>
              </a:rPr>
              <a:t>Social/political/economic contestation, tension, conflict and struggles for the State</a:t>
            </a:r>
          </a:p>
          <a:p>
            <a:pPr lvl="1">
              <a:spcBef>
                <a:spcPts val="600"/>
              </a:spcBef>
              <a:spcAft>
                <a:spcPts val="1800"/>
              </a:spcAft>
            </a:pPr>
            <a:r>
              <a:rPr lang="en-GB" sz="2000" dirty="0">
                <a:latin typeface="Arial Narrow" panose="020B0606020202030204" pitchFamily="34" charset="0"/>
              </a:rPr>
              <a:t>Social alliances: domestic and foreign</a:t>
            </a:r>
          </a:p>
          <a:p>
            <a:pPr>
              <a:spcBef>
                <a:spcPts val="600"/>
              </a:spcBef>
              <a:spcAft>
                <a:spcPts val="1800"/>
              </a:spcAft>
            </a:pPr>
            <a:r>
              <a:rPr lang="en-GB" sz="2400" dirty="0">
                <a:latin typeface="Arial Narrow" panose="020B0606020202030204" pitchFamily="34" charset="0"/>
              </a:rPr>
              <a:t>Can we save capitalism from itself? Should we try to do so? Should we save Mozambique from capitalism altogether?</a:t>
            </a: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35</a:t>
            </a:fld>
            <a:endParaRPr lang="pt-PT" dirty="0"/>
          </a:p>
        </p:txBody>
      </p:sp>
    </p:spTree>
    <p:extLst>
      <p:ext uri="{BB962C8B-B14F-4D97-AF65-F5344CB8AC3E}">
        <p14:creationId xmlns:p14="http://schemas.microsoft.com/office/powerpoint/2010/main" val="29336530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4294967295"/>
          </p:nvPr>
        </p:nvSpPr>
        <p:spPr>
          <a:xfrm>
            <a:off x="545060" y="509642"/>
            <a:ext cx="11200250" cy="5502275"/>
          </a:xfrm>
        </p:spPr>
        <p:txBody>
          <a:bodyPr anchor="ctr">
            <a:normAutofit/>
          </a:bodyPr>
          <a:lstStyle/>
          <a:p>
            <a:pPr marL="0" indent="0" algn="ctr">
              <a:spcBef>
                <a:spcPts val="600"/>
              </a:spcBef>
              <a:spcAft>
                <a:spcPts val="1800"/>
              </a:spcAft>
              <a:buNone/>
            </a:pPr>
            <a:r>
              <a:rPr lang="en-GB" sz="2400" dirty="0">
                <a:latin typeface="Arial Narrow" panose="020B0606020202030204" pitchFamily="34" charset="0"/>
              </a:rPr>
              <a:t>Thank you!</a:t>
            </a: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36</a:t>
            </a:fld>
            <a:endParaRPr lang="pt-PT" dirty="0"/>
          </a:p>
        </p:txBody>
      </p:sp>
    </p:spTree>
    <p:extLst>
      <p:ext uri="{BB962C8B-B14F-4D97-AF65-F5344CB8AC3E}">
        <p14:creationId xmlns:p14="http://schemas.microsoft.com/office/powerpoint/2010/main" val="1651253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236483" y="268015"/>
            <a:ext cx="11745310" cy="725213"/>
          </a:xfrm>
        </p:spPr>
        <p:txBody>
          <a:bodyPr>
            <a:normAutofit/>
          </a:bodyPr>
          <a:lstStyle/>
          <a:p>
            <a:r>
              <a:rPr lang="pt-PT" sz="2800" b="1" i="1" dirty="0" err="1">
                <a:solidFill>
                  <a:srgbClr val="C00000"/>
                </a:solidFill>
                <a:latin typeface="Arial Narrow" panose="020B0606020202030204" pitchFamily="34" charset="0"/>
              </a:rPr>
              <a:t>Taxation</a:t>
            </a:r>
            <a:r>
              <a:rPr lang="pt-PT" sz="2800" b="1" i="1" dirty="0">
                <a:solidFill>
                  <a:srgbClr val="C00000"/>
                </a:solidFill>
                <a:latin typeface="Arial Narrow" panose="020B0606020202030204" pitchFamily="34" charset="0"/>
              </a:rPr>
              <a:t> </a:t>
            </a:r>
            <a:r>
              <a:rPr lang="pt-PT" sz="2800" b="1" i="1" dirty="0" err="1">
                <a:solidFill>
                  <a:srgbClr val="C00000"/>
                </a:solidFill>
                <a:latin typeface="Arial Narrow" panose="020B0606020202030204" pitchFamily="34" charset="0"/>
              </a:rPr>
              <a:t>and</a:t>
            </a:r>
            <a:r>
              <a:rPr lang="pt-PT" sz="2800" b="1" i="1" dirty="0">
                <a:solidFill>
                  <a:srgbClr val="C00000"/>
                </a:solidFill>
                <a:latin typeface="Arial Narrow" panose="020B0606020202030204" pitchFamily="34" charset="0"/>
              </a:rPr>
              <a:t> </a:t>
            </a:r>
            <a:r>
              <a:rPr lang="pt-PT" sz="2800" b="1" i="1" dirty="0" err="1">
                <a:solidFill>
                  <a:srgbClr val="C00000"/>
                </a:solidFill>
                <a:latin typeface="Arial Narrow" panose="020B0606020202030204" pitchFamily="34" charset="0"/>
              </a:rPr>
              <a:t>State</a:t>
            </a:r>
            <a:r>
              <a:rPr lang="pt-PT" sz="2800" b="1" i="1" dirty="0">
                <a:solidFill>
                  <a:srgbClr val="C00000"/>
                </a:solidFill>
                <a:latin typeface="Arial Narrow" panose="020B0606020202030204" pitchFamily="34" charset="0"/>
              </a:rPr>
              <a:t> </a:t>
            </a:r>
            <a:r>
              <a:rPr lang="pt-PT" sz="2800" b="1" i="1" dirty="0" err="1">
                <a:solidFill>
                  <a:srgbClr val="C00000"/>
                </a:solidFill>
                <a:latin typeface="Arial Narrow" panose="020B0606020202030204" pitchFamily="34" charset="0"/>
              </a:rPr>
              <a:t>formation</a:t>
            </a:r>
            <a:r>
              <a:rPr lang="pt-PT" sz="2800" b="1" i="1" dirty="0">
                <a:solidFill>
                  <a:srgbClr val="C00000"/>
                </a:solidFill>
                <a:latin typeface="Arial Narrow" panose="020B0606020202030204" pitchFamily="34" charset="0"/>
              </a:rPr>
              <a:t> </a:t>
            </a:r>
            <a:r>
              <a:rPr lang="pt-PT" sz="2800" b="1" i="1" dirty="0" err="1">
                <a:solidFill>
                  <a:srgbClr val="C00000"/>
                </a:solidFill>
                <a:latin typeface="Arial Narrow" panose="020B0606020202030204" pitchFamily="34" charset="0"/>
              </a:rPr>
              <a:t>within</a:t>
            </a:r>
            <a:r>
              <a:rPr lang="pt-PT" sz="2800" b="1" i="1" dirty="0">
                <a:solidFill>
                  <a:srgbClr val="C00000"/>
                </a:solidFill>
                <a:latin typeface="Arial Narrow" panose="020B0606020202030204" pitchFamily="34" charset="0"/>
              </a:rPr>
              <a:t> a </a:t>
            </a:r>
            <a:r>
              <a:rPr lang="pt-PT" sz="2800" b="1" i="1" dirty="0" err="1">
                <a:solidFill>
                  <a:srgbClr val="C00000"/>
                </a:solidFill>
                <a:latin typeface="Arial Narrow" panose="020B0606020202030204" pitchFamily="34" charset="0"/>
              </a:rPr>
              <a:t>broader</a:t>
            </a:r>
            <a:r>
              <a:rPr lang="pt-PT" sz="2800" b="1" i="1" dirty="0">
                <a:solidFill>
                  <a:srgbClr val="C00000"/>
                </a:solidFill>
                <a:latin typeface="Arial Narrow" panose="020B0606020202030204" pitchFamily="34" charset="0"/>
              </a:rPr>
              <a:t>, </a:t>
            </a:r>
            <a:r>
              <a:rPr lang="pt-PT" sz="2800" b="1" i="1" dirty="0" err="1">
                <a:solidFill>
                  <a:srgbClr val="C00000"/>
                </a:solidFill>
                <a:latin typeface="Arial Narrow" panose="020B0606020202030204" pitchFamily="34" charset="0"/>
              </a:rPr>
              <a:t>political</a:t>
            </a:r>
            <a:r>
              <a:rPr lang="pt-PT" sz="2800" b="1" i="1" dirty="0">
                <a:solidFill>
                  <a:srgbClr val="C00000"/>
                </a:solidFill>
                <a:latin typeface="Arial Narrow" panose="020B0606020202030204" pitchFamily="34" charset="0"/>
              </a:rPr>
              <a:t> </a:t>
            </a:r>
            <a:r>
              <a:rPr lang="pt-PT" sz="2800" b="1" i="1" dirty="0" err="1">
                <a:solidFill>
                  <a:srgbClr val="C00000"/>
                </a:solidFill>
                <a:latin typeface="Arial Narrow" panose="020B0606020202030204" pitchFamily="34" charset="0"/>
              </a:rPr>
              <a:t>economy</a:t>
            </a:r>
            <a:r>
              <a:rPr lang="pt-PT" sz="2800" b="1" i="1" dirty="0">
                <a:solidFill>
                  <a:srgbClr val="C00000"/>
                </a:solidFill>
                <a:latin typeface="Arial Narrow" panose="020B0606020202030204" pitchFamily="34" charset="0"/>
              </a:rPr>
              <a:t> </a:t>
            </a:r>
            <a:r>
              <a:rPr lang="pt-PT" sz="2800" b="1" i="1" dirty="0" err="1">
                <a:solidFill>
                  <a:srgbClr val="C00000"/>
                </a:solidFill>
                <a:latin typeface="Arial Narrow" panose="020B0606020202030204" pitchFamily="34" charset="0"/>
              </a:rPr>
              <a:t>perspective</a:t>
            </a:r>
            <a:endParaRPr lang="pt-PT" sz="2800" b="1" i="1" dirty="0">
              <a:solidFill>
                <a:srgbClr val="C00000"/>
              </a:solidFill>
              <a:latin typeface="Arial Narrow" panose="020B0606020202030204" pitchFamily="34" charset="0"/>
            </a:endParaRPr>
          </a:p>
        </p:txBody>
      </p:sp>
      <p:graphicFrame>
        <p:nvGraphicFramePr>
          <p:cNvPr id="7" name="Marcador de Posição de Conteúdo 6"/>
          <p:cNvGraphicFramePr>
            <a:graphicFrameLocks noGrp="1"/>
          </p:cNvGraphicFramePr>
          <p:nvPr>
            <p:ph sz="half" idx="1"/>
            <p:extLst>
              <p:ext uri="{D42A27DB-BD31-4B8C-83A1-F6EECF244321}">
                <p14:modId xmlns:p14="http://schemas.microsoft.com/office/powerpoint/2010/main" val="4713721"/>
              </p:ext>
            </p:extLst>
          </p:nvPr>
        </p:nvGraphicFramePr>
        <p:xfrm>
          <a:off x="236538" y="1323975"/>
          <a:ext cx="5783262" cy="5324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Marcador de Posição de Conteúdo 8"/>
          <p:cNvGraphicFramePr>
            <a:graphicFrameLocks noGrp="1"/>
          </p:cNvGraphicFramePr>
          <p:nvPr>
            <p:ph sz="half" idx="2"/>
            <p:extLst>
              <p:ext uri="{D42A27DB-BD31-4B8C-83A1-F6EECF244321}">
                <p14:modId xmlns:p14="http://schemas.microsoft.com/office/powerpoint/2010/main" val="1841998522"/>
              </p:ext>
            </p:extLst>
          </p:nvPr>
        </p:nvGraphicFramePr>
        <p:xfrm>
          <a:off x="6172200" y="1323975"/>
          <a:ext cx="5810250" cy="532447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0" name="Marcador de Posição do Número do Diapositivo 9"/>
          <p:cNvSpPr>
            <a:spLocks noGrp="1"/>
          </p:cNvSpPr>
          <p:nvPr>
            <p:ph type="sldNum" sz="quarter" idx="12"/>
          </p:nvPr>
        </p:nvSpPr>
        <p:spPr/>
        <p:txBody>
          <a:bodyPr/>
          <a:lstStyle/>
          <a:p>
            <a:fld id="{F7CBE43F-1FF3-4808-9C13-384F27238056}" type="slidenum">
              <a:rPr lang="pt-PT" smtClean="0"/>
              <a:t>4</a:t>
            </a:fld>
            <a:endParaRPr lang="pt-PT" dirty="0"/>
          </a:p>
        </p:txBody>
      </p:sp>
    </p:spTree>
    <p:extLst>
      <p:ext uri="{BB962C8B-B14F-4D97-AF65-F5344CB8AC3E}">
        <p14:creationId xmlns:p14="http://schemas.microsoft.com/office/powerpoint/2010/main" val="3009816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dirty="0">
                <a:latin typeface="Arial Narrow" panose="020B0606020202030204" pitchFamily="34" charset="0"/>
              </a:rPr>
              <a:t>Economic Porosity – definition and consequences</a:t>
            </a:r>
          </a:p>
        </p:txBody>
      </p:sp>
      <p:sp>
        <p:nvSpPr>
          <p:cNvPr id="3" name="Marcador de Posição de Conteúdo 2"/>
          <p:cNvSpPr>
            <a:spLocks noGrp="1"/>
          </p:cNvSpPr>
          <p:nvPr>
            <p:ph idx="1"/>
          </p:nvPr>
        </p:nvSpPr>
        <p:spPr>
          <a:xfrm>
            <a:off x="278523" y="1203434"/>
            <a:ext cx="11719035" cy="5502166"/>
          </a:xfrm>
        </p:spPr>
        <p:txBody>
          <a:bodyPr>
            <a:normAutofit/>
          </a:bodyPr>
          <a:lstStyle/>
          <a:p>
            <a:pPr>
              <a:spcBef>
                <a:spcPts val="600"/>
              </a:spcBef>
              <a:spcAft>
                <a:spcPts val="1800"/>
              </a:spcAft>
            </a:pPr>
            <a:endParaRPr lang="en-GB" sz="2400" dirty="0">
              <a:latin typeface="Arial Narrow" panose="020B0606020202030204" pitchFamily="34" charset="0"/>
            </a:endParaRP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5</a:t>
            </a:fld>
            <a:endParaRPr lang="pt-PT" dirty="0"/>
          </a:p>
        </p:txBody>
      </p:sp>
    </p:spTree>
    <p:extLst>
      <p:ext uri="{BB962C8B-B14F-4D97-AF65-F5344CB8AC3E}">
        <p14:creationId xmlns:p14="http://schemas.microsoft.com/office/powerpoint/2010/main" val="3342376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518624"/>
          </a:xfrm>
        </p:spPr>
        <p:txBody>
          <a:bodyPr>
            <a:normAutofit fontScale="90000"/>
          </a:bodyPr>
          <a:lstStyle/>
          <a:p>
            <a:r>
              <a:rPr lang="en-GB" sz="3200" b="1" i="1" dirty="0">
                <a:solidFill>
                  <a:srgbClr val="C00000"/>
                </a:solidFill>
                <a:latin typeface="Arial Narrow" panose="020B0606020202030204" pitchFamily="34" charset="0"/>
              </a:rPr>
              <a:t>Defining Economic Porosity</a:t>
            </a:r>
          </a:p>
        </p:txBody>
      </p:sp>
      <p:sp>
        <p:nvSpPr>
          <p:cNvPr id="3" name="Content Placeholder 2"/>
          <p:cNvSpPr>
            <a:spLocks noGrp="1"/>
          </p:cNvSpPr>
          <p:nvPr>
            <p:ph idx="1"/>
          </p:nvPr>
        </p:nvSpPr>
        <p:spPr>
          <a:xfrm>
            <a:off x="229878" y="929725"/>
            <a:ext cx="11790140" cy="5762253"/>
          </a:xfrm>
        </p:spPr>
        <p:txBody>
          <a:bodyPr>
            <a:normAutofit/>
          </a:bodyPr>
          <a:lstStyle/>
          <a:p>
            <a:pPr>
              <a:spcBef>
                <a:spcPts val="300"/>
              </a:spcBef>
              <a:spcAft>
                <a:spcPts val="1500"/>
              </a:spcAft>
            </a:pPr>
            <a:r>
              <a:rPr lang="en-GB" sz="2400" dirty="0">
                <a:latin typeface="Arial Narrow" panose="020B0606020202030204" pitchFamily="34" charset="0"/>
              </a:rPr>
              <a:t>Inability, deliberate or nor, to retain, socially, uncommitted surplus that could be utilised for the reproduction of the economy as a whole</a:t>
            </a:r>
          </a:p>
          <a:p>
            <a:pPr>
              <a:spcBef>
                <a:spcPts val="300"/>
              </a:spcBef>
              <a:spcAft>
                <a:spcPts val="1500"/>
              </a:spcAft>
            </a:pPr>
            <a:r>
              <a:rPr lang="en-GB" sz="2400" dirty="0">
                <a:latin typeface="Arial Narrow" panose="020B0606020202030204" pitchFamily="34" charset="0"/>
              </a:rPr>
              <a:t>Three types of economic porosity</a:t>
            </a:r>
          </a:p>
          <a:p>
            <a:pPr lvl="1">
              <a:spcBef>
                <a:spcPts val="300"/>
              </a:spcBef>
              <a:spcAft>
                <a:spcPts val="1500"/>
              </a:spcAft>
            </a:pPr>
            <a:r>
              <a:rPr lang="en-GB" sz="2000" dirty="0">
                <a:latin typeface="Arial Narrow" panose="020B0606020202030204" pitchFamily="34" charset="0"/>
              </a:rPr>
              <a:t>Type I: outflows of surplus from the domestic to the world economy, that would favour foreign capital. Most of type I porosity may be captured, </a:t>
            </a:r>
            <a:r>
              <a:rPr lang="en-GB" sz="2000" i="1" dirty="0">
                <a:latin typeface="Arial Narrow" panose="020B0606020202030204" pitchFamily="34" charset="0"/>
              </a:rPr>
              <a:t>ceteris paribus,</a:t>
            </a:r>
            <a:r>
              <a:rPr lang="en-GB" sz="2000" dirty="0">
                <a:latin typeface="Arial Narrow" panose="020B0606020202030204" pitchFamily="34" charset="0"/>
              </a:rPr>
              <a:t> by the difference between GDP and GNP (if GDP &gt; GNP, economic porosity &gt; 0)</a:t>
            </a:r>
          </a:p>
          <a:p>
            <a:pPr lvl="1">
              <a:spcBef>
                <a:spcPts val="300"/>
              </a:spcBef>
              <a:spcAft>
                <a:spcPts val="1500"/>
              </a:spcAft>
            </a:pPr>
            <a:r>
              <a:rPr lang="en-GB" sz="2000" dirty="0">
                <a:latin typeface="Arial Narrow" panose="020B0606020202030204" pitchFamily="34" charset="0"/>
              </a:rPr>
              <a:t>Type II: transfers of surplus and income from public to private (domestic and foreign) capital, particularly frequent and intense in times of crisis and initial (primitive) stages of capital accumulation (reigniting or igniting processes of private capital accumulation). We can, also, describe this process as one of </a:t>
            </a:r>
            <a:r>
              <a:rPr lang="en-GB" sz="2000" b="1" dirty="0">
                <a:latin typeface="Arial Narrow" panose="020B0606020202030204" pitchFamily="34" charset="0"/>
              </a:rPr>
              <a:t>expropriation of the state</a:t>
            </a:r>
            <a:r>
              <a:rPr lang="en-GB" sz="2000" dirty="0">
                <a:latin typeface="Arial Narrow" panose="020B0606020202030204" pitchFamily="34" charset="0"/>
              </a:rPr>
              <a:t> for private gain. Type II porosity may not be fully captured by GDP &gt; GNP, as part of the social loss through porosity becomes a private gain in profits, interest and rents accruing to domestic capitalists, and so more information is required about structural conditions (fiscal and monetary, patterns of investment and resource allocation, ability or inability of the state to pursue broader social and economic policies as economic surplus expands, etc.)  </a:t>
            </a:r>
          </a:p>
          <a:p>
            <a:pPr lvl="1">
              <a:spcBef>
                <a:spcPts val="300"/>
              </a:spcBef>
              <a:spcAft>
                <a:spcPts val="1500"/>
              </a:spcAft>
            </a:pPr>
            <a:r>
              <a:rPr lang="en-GB" sz="2000" dirty="0">
                <a:latin typeface="Arial Narrow" panose="020B0606020202030204" pitchFamily="34" charset="0"/>
              </a:rPr>
              <a:t>Type III: social austerity to compensate for Types I and II, which means </a:t>
            </a:r>
            <a:r>
              <a:rPr lang="en-GB" sz="2000" b="1" dirty="0">
                <a:latin typeface="Arial Narrow" panose="020B0606020202030204" pitchFamily="34" charset="0"/>
              </a:rPr>
              <a:t>generalized social expropriation</a:t>
            </a:r>
            <a:r>
              <a:rPr lang="en-GB" sz="2000" dirty="0">
                <a:latin typeface="Arial Narrow" panose="020B0606020202030204" pitchFamily="34" charset="0"/>
              </a:rPr>
              <a:t> of surplus for igniting or reigniting capitalist accumulation.</a:t>
            </a:r>
          </a:p>
        </p:txBody>
      </p:sp>
      <p:sp>
        <p:nvSpPr>
          <p:cNvPr id="4" name="Slide Number Placeholder 3"/>
          <p:cNvSpPr>
            <a:spLocks noGrp="1"/>
          </p:cNvSpPr>
          <p:nvPr>
            <p:ph type="sldNum" sz="quarter" idx="12"/>
          </p:nvPr>
        </p:nvSpPr>
        <p:spPr/>
        <p:txBody>
          <a:bodyPr/>
          <a:lstStyle/>
          <a:p>
            <a:fld id="{2DE9D3F9-5390-49D6-8F32-91851A1C3B91}" type="slidenum">
              <a:rPr lang="en-GB" smtClean="0"/>
              <a:t>6</a:t>
            </a:fld>
            <a:endParaRPr lang="en-GB"/>
          </a:p>
        </p:txBody>
      </p:sp>
    </p:spTree>
    <p:extLst>
      <p:ext uri="{BB962C8B-B14F-4D97-AF65-F5344CB8AC3E}">
        <p14:creationId xmlns:p14="http://schemas.microsoft.com/office/powerpoint/2010/main" val="1824695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518624"/>
          </a:xfrm>
        </p:spPr>
        <p:txBody>
          <a:bodyPr>
            <a:normAutofit fontScale="90000"/>
          </a:bodyPr>
          <a:lstStyle/>
          <a:p>
            <a:r>
              <a:rPr lang="en-GB" sz="3200" b="1" i="1" dirty="0">
                <a:solidFill>
                  <a:srgbClr val="C00000"/>
                </a:solidFill>
                <a:latin typeface="Arial Narrow" panose="020B0606020202030204" pitchFamily="34" charset="0"/>
              </a:rPr>
              <a:t>Consequences of Economic Porosity</a:t>
            </a:r>
          </a:p>
        </p:txBody>
      </p:sp>
      <p:sp>
        <p:nvSpPr>
          <p:cNvPr id="3" name="Content Placeholder 2"/>
          <p:cNvSpPr>
            <a:spLocks noGrp="1"/>
          </p:cNvSpPr>
          <p:nvPr>
            <p:ph idx="1"/>
          </p:nvPr>
        </p:nvSpPr>
        <p:spPr>
          <a:xfrm>
            <a:off x="229878" y="929725"/>
            <a:ext cx="11790140" cy="5762253"/>
          </a:xfrm>
        </p:spPr>
        <p:txBody>
          <a:bodyPr>
            <a:normAutofit lnSpcReduction="10000"/>
          </a:bodyPr>
          <a:lstStyle/>
          <a:p>
            <a:pPr>
              <a:spcBef>
                <a:spcPts val="300"/>
              </a:spcBef>
              <a:spcAft>
                <a:spcPts val="1500"/>
              </a:spcAft>
            </a:pPr>
            <a:r>
              <a:rPr lang="en-GB" sz="2400" dirty="0">
                <a:latin typeface="Arial Narrow" panose="020B0606020202030204" pitchFamily="34" charset="0"/>
              </a:rPr>
              <a:t>Four major impacts of economic porosity</a:t>
            </a:r>
          </a:p>
          <a:p>
            <a:pPr lvl="1">
              <a:spcBef>
                <a:spcPts val="300"/>
              </a:spcBef>
              <a:spcAft>
                <a:spcPts val="1500"/>
              </a:spcAft>
            </a:pPr>
            <a:r>
              <a:rPr lang="en-GB" sz="2000" dirty="0">
                <a:latin typeface="Arial Narrow" panose="020B0606020202030204" pitchFamily="34" charset="0"/>
              </a:rPr>
              <a:t>Difficulty in mobilizing resources for broad-based social and economic development, even when surplus is expanding, leading to dynamics of uneven capitalist development (in and between firms, regions and countries)</a:t>
            </a:r>
          </a:p>
          <a:p>
            <a:pPr lvl="1">
              <a:spcBef>
                <a:spcPts val="300"/>
              </a:spcBef>
              <a:spcAft>
                <a:spcPts val="1500"/>
              </a:spcAft>
            </a:pPr>
            <a:r>
              <a:rPr lang="en-GB" sz="2000" dirty="0">
                <a:latin typeface="Arial Narrow" panose="020B0606020202030204" pitchFamily="34" charset="0"/>
              </a:rPr>
              <a:t>Subordination of public policy and economic and social opportunities and options to dominant market interests (those that are being favoured or financed by economic porosity), leading to narrow based development, growth and economic transformation (depending on the specific historical characteristics and contexts of the processes of porosity, adjustment and accumulation, this may lead to economic bubbles and/or recession of some sort, and/or social unrest)</a:t>
            </a:r>
          </a:p>
          <a:p>
            <a:pPr lvl="1">
              <a:spcBef>
                <a:spcPts val="300"/>
              </a:spcBef>
              <a:spcAft>
                <a:spcPts val="1500"/>
              </a:spcAft>
            </a:pPr>
            <a:r>
              <a:rPr lang="en-GB" sz="2000" dirty="0">
                <a:latin typeface="Arial Narrow" panose="020B0606020202030204" pitchFamily="34" charset="0"/>
              </a:rPr>
              <a:t>Further concentration (larger economic units) and centralisation (fewer economic units) of capital, which restructure capital around dominant market interests and consolidate their dominance over markets and public policy – depending on specific historical conditions, these may result in expansion or contraction or other significant structural changes in industrial capacities, or, simply, in a more speculative economy in which interest bearing (or fictitious) capital dominates over real capital (in which case, economic expansion goes hand in hand with the inability to generate jobs and provide generalised improvements in productivity and in living conditions for the society as a whole).</a:t>
            </a:r>
          </a:p>
          <a:p>
            <a:pPr lvl="1">
              <a:spcBef>
                <a:spcPts val="300"/>
              </a:spcBef>
              <a:spcAft>
                <a:spcPts val="1500"/>
              </a:spcAft>
            </a:pPr>
            <a:r>
              <a:rPr lang="en-GB" sz="2000" dirty="0">
                <a:latin typeface="Arial Narrow" panose="020B0606020202030204" pitchFamily="34" charset="0"/>
              </a:rPr>
              <a:t>Emergence or restructuring of capitalist groups, depending on specific historical conditions and stages of capitalist accumulation – for example, emergence and/or consolidation of financial oligarchies – which, naturally, have an impact on restructuring of labour relations and distribution of income through the economy, and expansion of commoditization into new areas. </a:t>
            </a:r>
          </a:p>
          <a:p>
            <a:pPr>
              <a:spcBef>
                <a:spcPts val="300"/>
              </a:spcBef>
              <a:spcAft>
                <a:spcPts val="1500"/>
              </a:spcAft>
            </a:pPr>
            <a:endParaRPr lang="en-GB" sz="240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2DE9D3F9-5390-49D6-8F32-91851A1C3B91}" type="slidenum">
              <a:rPr lang="en-GB" smtClean="0"/>
              <a:t>7</a:t>
            </a:fld>
            <a:endParaRPr lang="en-GB"/>
          </a:p>
        </p:txBody>
      </p:sp>
    </p:spTree>
    <p:extLst>
      <p:ext uri="{BB962C8B-B14F-4D97-AF65-F5344CB8AC3E}">
        <p14:creationId xmlns:p14="http://schemas.microsoft.com/office/powerpoint/2010/main" val="395239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878" y="181225"/>
            <a:ext cx="11790140" cy="518624"/>
          </a:xfrm>
        </p:spPr>
        <p:txBody>
          <a:bodyPr>
            <a:normAutofit fontScale="90000"/>
          </a:bodyPr>
          <a:lstStyle/>
          <a:p>
            <a:r>
              <a:rPr lang="en-GB" sz="3200" b="1" i="1" dirty="0">
                <a:solidFill>
                  <a:srgbClr val="C00000"/>
                </a:solidFill>
                <a:latin typeface="Arial Narrow" panose="020B0606020202030204" pitchFamily="34" charset="0"/>
              </a:rPr>
              <a:t>Consequences of Economic Porosity</a:t>
            </a:r>
          </a:p>
        </p:txBody>
      </p:sp>
      <p:sp>
        <p:nvSpPr>
          <p:cNvPr id="3" name="Content Placeholder 2"/>
          <p:cNvSpPr>
            <a:spLocks noGrp="1"/>
          </p:cNvSpPr>
          <p:nvPr>
            <p:ph idx="1"/>
          </p:nvPr>
        </p:nvSpPr>
        <p:spPr>
          <a:xfrm>
            <a:off x="229878" y="929725"/>
            <a:ext cx="11790140" cy="5762253"/>
          </a:xfrm>
        </p:spPr>
        <p:txBody>
          <a:bodyPr>
            <a:normAutofit/>
          </a:bodyPr>
          <a:lstStyle/>
          <a:p>
            <a:pPr>
              <a:spcBef>
                <a:spcPts val="300"/>
              </a:spcBef>
              <a:spcAft>
                <a:spcPts val="1500"/>
              </a:spcAft>
            </a:pPr>
            <a:r>
              <a:rPr lang="en-GB" sz="2400" dirty="0">
                <a:latin typeface="Arial Narrow" panose="020B0606020202030204" pitchFamily="34" charset="0"/>
              </a:rPr>
              <a:t>Hence, it is fundamental to understand the social and economic dynamics of porosity as these may not be simple technical flaws in the system of accounts or some known form of multinational extraction of wealth at a cost for the domestic economy that results from tax incentives, illicit capital flight, low rates of reinvestment of private capital and so on, as implications of and policy responses to economic porosity depend on such dynamics.</a:t>
            </a:r>
          </a:p>
          <a:p>
            <a:pPr>
              <a:spcBef>
                <a:spcPts val="300"/>
              </a:spcBef>
              <a:spcAft>
                <a:spcPts val="1500"/>
              </a:spcAft>
            </a:pPr>
            <a:endParaRPr lang="en-GB" sz="2400"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fld id="{2DE9D3F9-5390-49D6-8F32-91851A1C3B91}" type="slidenum">
              <a:rPr lang="en-GB" smtClean="0"/>
              <a:t>8</a:t>
            </a:fld>
            <a:endParaRPr lang="en-GB"/>
          </a:p>
        </p:txBody>
      </p:sp>
    </p:spTree>
    <p:extLst>
      <p:ext uri="{BB962C8B-B14F-4D97-AF65-F5344CB8AC3E}">
        <p14:creationId xmlns:p14="http://schemas.microsoft.com/office/powerpoint/2010/main" val="1723662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8523" y="294290"/>
            <a:ext cx="11719035" cy="688428"/>
          </a:xfrm>
        </p:spPr>
        <p:txBody>
          <a:bodyPr>
            <a:normAutofit/>
          </a:bodyPr>
          <a:lstStyle/>
          <a:p>
            <a:r>
              <a:rPr lang="en-GB" sz="3200" b="1" dirty="0">
                <a:latin typeface="Arial Narrow" panose="020B0606020202030204" pitchFamily="34" charset="0"/>
              </a:rPr>
              <a:t>The argument – historical rationale for economic porosity</a:t>
            </a:r>
          </a:p>
        </p:txBody>
      </p:sp>
      <p:sp>
        <p:nvSpPr>
          <p:cNvPr id="3" name="Marcador de Posição de Conteúdo 2"/>
          <p:cNvSpPr>
            <a:spLocks noGrp="1"/>
          </p:cNvSpPr>
          <p:nvPr>
            <p:ph idx="1"/>
          </p:nvPr>
        </p:nvSpPr>
        <p:spPr>
          <a:xfrm>
            <a:off x="278523" y="1203434"/>
            <a:ext cx="11719035" cy="5502166"/>
          </a:xfrm>
        </p:spPr>
        <p:txBody>
          <a:bodyPr>
            <a:normAutofit/>
          </a:bodyPr>
          <a:lstStyle/>
          <a:p>
            <a:pPr>
              <a:spcBef>
                <a:spcPts val="600"/>
              </a:spcBef>
              <a:spcAft>
                <a:spcPts val="1800"/>
              </a:spcAft>
            </a:pPr>
            <a:endParaRPr lang="en-GB" sz="2400" dirty="0">
              <a:latin typeface="Arial Narrow" panose="020B0606020202030204" pitchFamily="34" charset="0"/>
            </a:endParaRPr>
          </a:p>
        </p:txBody>
      </p:sp>
      <p:sp>
        <p:nvSpPr>
          <p:cNvPr id="4" name="Marcador de Posição do Número do Diapositivo 3"/>
          <p:cNvSpPr>
            <a:spLocks noGrp="1"/>
          </p:cNvSpPr>
          <p:nvPr>
            <p:ph type="sldNum" sz="quarter" idx="12"/>
          </p:nvPr>
        </p:nvSpPr>
        <p:spPr/>
        <p:txBody>
          <a:bodyPr/>
          <a:lstStyle/>
          <a:p>
            <a:fld id="{F7CBE43F-1FF3-4808-9C13-384F27238056}" type="slidenum">
              <a:rPr lang="pt-PT" smtClean="0"/>
              <a:t>9</a:t>
            </a:fld>
            <a:endParaRPr lang="pt-PT" dirty="0"/>
          </a:p>
        </p:txBody>
      </p:sp>
    </p:spTree>
    <p:extLst>
      <p:ext uri="{BB962C8B-B14F-4D97-AF65-F5344CB8AC3E}">
        <p14:creationId xmlns:p14="http://schemas.microsoft.com/office/powerpoint/2010/main" val="3542172018"/>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762</TotalTime>
  <Words>2922</Words>
  <Application>Microsoft Office PowerPoint</Application>
  <PresentationFormat>Ecrã Panorâmico</PresentationFormat>
  <Paragraphs>343</Paragraphs>
  <Slides>36</Slides>
  <Notes>0</Notes>
  <HiddenSlides>0</HiddenSlides>
  <MMClips>0</MMClips>
  <ScaleCrop>false</ScaleCrop>
  <HeadingPairs>
    <vt:vector size="6" baseType="variant">
      <vt:variant>
        <vt:lpstr>Tipos de letra usados</vt:lpstr>
      </vt:variant>
      <vt:variant>
        <vt:i4>6</vt:i4>
      </vt:variant>
      <vt:variant>
        <vt:lpstr>Tema</vt:lpstr>
      </vt:variant>
      <vt:variant>
        <vt:i4>1</vt:i4>
      </vt:variant>
      <vt:variant>
        <vt:lpstr>Títulos dos diapositivos</vt:lpstr>
      </vt:variant>
      <vt:variant>
        <vt:i4>36</vt:i4>
      </vt:variant>
    </vt:vector>
  </HeadingPairs>
  <TitlesOfParts>
    <vt:vector size="43" baseType="lpstr">
      <vt:lpstr>Arial</vt:lpstr>
      <vt:lpstr>Arial Narrow</vt:lpstr>
      <vt:lpstr>Calibri</vt:lpstr>
      <vt:lpstr>Calibri Light</vt:lpstr>
      <vt:lpstr>Cambria</vt:lpstr>
      <vt:lpstr>Times New Roman</vt:lpstr>
      <vt:lpstr>Tema do Office</vt:lpstr>
      <vt:lpstr>Economic Porosity and Primitive Capital Accumulation in Mozambique    Carlos Nuno Castel-Branco Research Director at IESE, Maputo (www.iese.ac.mz) Associate Professor, Eduardo Mondlane University, Maputo Associate Senior Researcher at SOAS (University of London) &amp; IDPM (University of Manchester)  carlos.castelbranco@gmail.com</vt:lpstr>
      <vt:lpstr>Struture of the presentation</vt:lpstr>
      <vt:lpstr>Taxation and State Formation within a broader, political economy perspective</vt:lpstr>
      <vt:lpstr>Taxation and State formation within a broader, political economy perspective</vt:lpstr>
      <vt:lpstr>Economic Porosity – definition and consequences</vt:lpstr>
      <vt:lpstr>Defining Economic Porosity</vt:lpstr>
      <vt:lpstr>Consequences of Economic Porosity</vt:lpstr>
      <vt:lpstr>Consequences of Economic Porosity</vt:lpstr>
      <vt:lpstr>The argument – historical rationale for economic porosity</vt:lpstr>
      <vt:lpstr>The argument – historical rationale of economic porosity</vt:lpstr>
      <vt:lpstr>The argument – historical rationale of economic porosity</vt:lpstr>
      <vt:lpstr>The argument – historical rationale of economic porosity</vt:lpstr>
      <vt:lpstr>The argument – historical rationale of economic porosity</vt:lpstr>
      <vt:lpstr>The argument – historical rationale of economic porosity</vt:lpstr>
      <vt:lpstr>Magnitude of economic porosity</vt:lpstr>
      <vt:lpstr>Magnitude of economic porosity – structure of economic dynamics</vt:lpstr>
      <vt:lpstr>Magnitude of economic porosity – taxes on mega projects (social contribution of 2 mega projects as % of their total sales)</vt:lpstr>
      <vt:lpstr>Magnitude of economic porosity – taxes on mega projects [ratio of government revenue from corporate tax (IRPC) to personal income tax (IRPS), with and without tax incentives on mega projects – base 100 index]</vt:lpstr>
      <vt:lpstr>Magnitude of economic porosity – taxes on mega projects</vt:lpstr>
      <vt:lpstr>Magnitude of economic porosity – taxes on mega projects</vt:lpstr>
      <vt:lpstr>Magnitude of economic porosity – capital flight and physical assets</vt:lpstr>
      <vt:lpstr>Magnitude of economic porosity – taxes on mega projects</vt:lpstr>
      <vt:lpstr>Magnitude of economic porosity – Investment/reinvestment</vt:lpstr>
      <vt:lpstr>Magnitude of economic porosity – allocation and reproduction of surplus</vt:lpstr>
      <vt:lpstr>Magnitude of economic porosity – capital flight</vt:lpstr>
      <vt:lpstr>Magnitude of economic porosity – public debt</vt:lpstr>
      <vt:lpstr>Magnitude of economic porosity – public debt</vt:lpstr>
      <vt:lpstr>Magnitude of economic porosity – public debt</vt:lpstr>
      <vt:lpstr>Magnitude of economic porosity – public debt</vt:lpstr>
      <vt:lpstr>Magnitude of economic porosity – public debt</vt:lpstr>
      <vt:lpstr>Magnitude of economic porosity – public debt</vt:lpstr>
      <vt:lpstr>Magnitude of economic porosity – public debt</vt:lpstr>
      <vt:lpstr>Magnitude of economic porosity – public debt and the financial system</vt:lpstr>
      <vt:lpstr>Questions/challenges for “taxation and State building”</vt:lpstr>
      <vt:lpstr>Questions/challenges for “taxation and State building”</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Economic Porosity and Primitive, Private Capital Accumulation in Mozambique   Carlos Nuno Castel-Branco carlos.castelbranco@gmail.com  </dc:title>
  <dc:creator>Carlos Castel-Branco</dc:creator>
  <cp:lastModifiedBy>Carlos Castel-Branco</cp:lastModifiedBy>
  <cp:revision>30</cp:revision>
  <dcterms:created xsi:type="dcterms:W3CDTF">2016-06-13T12:23:01Z</dcterms:created>
  <dcterms:modified xsi:type="dcterms:W3CDTF">2016-06-28T13:21:16Z</dcterms:modified>
</cp:coreProperties>
</file>